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381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381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381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381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381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381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DFDFD"/>
          </a:solidFill>
        </a:fill>
      </a:tcStyle>
    </a:band2H>
    <a:firstCol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DFD"/>
          </a:solidFill>
        </a:fill>
      </a:tcStyle>
    </a:lastRow>
    <a:fir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38100" cap="flat">
              <a:solidFill>
                <a:srgbClr val="FDFDFD"/>
              </a:solidFill>
              <a:prstDash val="solid"/>
              <a:round/>
            </a:ln>
          </a:top>
          <a:bottom>
            <a:ln w="127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DFDFD"/>
        </a:fontRef>
        <a:srgbClr val="FDFDFD"/>
      </a:tcTxStyle>
      <a:tcStyle>
        <a:tcBdr>
          <a:left>
            <a:ln w="12700" cap="flat">
              <a:solidFill>
                <a:srgbClr val="FDFDFD"/>
              </a:solidFill>
              <a:prstDash val="solid"/>
              <a:round/>
            </a:ln>
          </a:left>
          <a:right>
            <a:ln w="12700" cap="flat">
              <a:solidFill>
                <a:srgbClr val="FDFDFD"/>
              </a:solidFill>
              <a:prstDash val="solid"/>
              <a:round/>
            </a:ln>
          </a:right>
          <a:top>
            <a:ln w="12700" cap="flat">
              <a:solidFill>
                <a:srgbClr val="FDFDFD"/>
              </a:solidFill>
              <a:prstDash val="solid"/>
              <a:round/>
            </a:ln>
          </a:top>
          <a:bottom>
            <a:ln w="38100" cap="flat">
              <a:solidFill>
                <a:srgbClr val="FDFDFD"/>
              </a:solidFill>
              <a:prstDash val="solid"/>
              <a:round/>
            </a:ln>
          </a:bottom>
          <a:insideH>
            <a:ln w="12700" cap="flat">
              <a:solidFill>
                <a:srgbClr val="FDFDFD"/>
              </a:solidFill>
              <a:prstDash val="solid"/>
              <a:round/>
            </a:ln>
          </a:insideH>
          <a:insideV>
            <a:ln w="12700" cap="flat">
              <a:solidFill>
                <a:srgbClr val="FDFDFD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Shape 3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0" name="Shape 3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5000"/>
              </a:lnSpc>
              <a:defRPr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Riferimenti forniti per immagini di terze parti nel documento Bibliografia per ogni lezione.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0" name="Shape 3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5000"/>
              </a:lnSpc>
              <a:defRPr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Riferimenti forniti per immagini di terze parti nel documento Bibliografia per ogni lezione.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0" name="Shape 51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5000"/>
              </a:lnSpc>
              <a:defRPr sz="18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Riferimenti forniti per immagini di terze parti nel documento Bibliografia per ogni lezione.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311708" y="992767"/>
            <a:ext cx="8520601" cy="27369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311698" y="3778832"/>
            <a:ext cx="8520603" cy="10569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xfrm>
            <a:off x="311698" y="2867798"/>
            <a:ext cx="8520603" cy="1122302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Titolo Testo</a:t>
            </a:r>
          </a:p>
        </p:txBody>
      </p:sp>
      <p:sp>
        <p:nvSpPr>
          <p:cNvPr id="2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9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8" name="Corpo livello uno…"/>
          <p:cNvSpPr txBox="1"/>
          <p:nvPr>
            <p:ph type="body" sz="half" idx="1"/>
          </p:nvPr>
        </p:nvSpPr>
        <p:spPr>
          <a:xfrm>
            <a:off x="311698" y="1536633"/>
            <a:ext cx="3999903" cy="45552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Google Shape;23;p5"/>
          <p:cNvSpPr txBox="1"/>
          <p:nvPr>
            <p:ph type="body" sz="half" idx="13"/>
          </p:nvPr>
        </p:nvSpPr>
        <p:spPr>
          <a:xfrm>
            <a:off x="4832398" y="1536631"/>
            <a:ext cx="3999903" cy="45552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/>
          <p:nvPr>
            <p:ph type="title"/>
          </p:nvPr>
        </p:nvSpPr>
        <p:spPr>
          <a:xfrm>
            <a:off x="311698" y="740799"/>
            <a:ext cx="2808003" cy="100770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56" name="Corpo livello uno…"/>
          <p:cNvSpPr txBox="1"/>
          <p:nvPr>
            <p:ph type="body" sz="quarter" idx="1"/>
          </p:nvPr>
        </p:nvSpPr>
        <p:spPr>
          <a:xfrm>
            <a:off x="311698" y="1852800"/>
            <a:ext cx="2808003" cy="4239302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/>
          <p:nvPr>
            <p:ph type="title"/>
          </p:nvPr>
        </p:nvSpPr>
        <p:spPr>
          <a:xfrm>
            <a:off x="490250" y="600199"/>
            <a:ext cx="6367801" cy="5454302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67"/>
            <a:ext cx="4572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olo Testo"/>
          <p:cNvSpPr txBox="1"/>
          <p:nvPr>
            <p:ph type="title"/>
          </p:nvPr>
        </p:nvSpPr>
        <p:spPr>
          <a:xfrm>
            <a:off x="265500" y="1644232"/>
            <a:ext cx="4045200" cy="1976402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Titolo Testo</a:t>
            </a:r>
          </a:p>
        </p:txBody>
      </p:sp>
      <p:sp>
        <p:nvSpPr>
          <p:cNvPr id="74" name="Corpo livello uno…"/>
          <p:cNvSpPr txBox="1"/>
          <p:nvPr>
            <p:ph type="body" sz="quarter" idx="1"/>
          </p:nvPr>
        </p:nvSpPr>
        <p:spPr>
          <a:xfrm>
            <a:off x="265500" y="3737433"/>
            <a:ext cx="4045200" cy="16467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Google Shape;39;p9"/>
          <p:cNvSpPr txBox="1"/>
          <p:nvPr>
            <p:ph type="body" sz="half" idx="13"/>
          </p:nvPr>
        </p:nvSpPr>
        <p:spPr>
          <a:xfrm>
            <a:off x="4939500" y="965433"/>
            <a:ext cx="3837000" cy="4926901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rpo livello uno…"/>
          <p:cNvSpPr txBox="1"/>
          <p:nvPr>
            <p:ph type="body" sz="quarter" idx="1"/>
          </p:nvPr>
        </p:nvSpPr>
        <p:spPr>
          <a:xfrm>
            <a:off x="311698" y="5640766"/>
            <a:ext cx="5998804" cy="806702"/>
          </a:xfrm>
          <a:prstGeom prst="rect">
            <a:avLst/>
          </a:prstGeom>
        </p:spPr>
        <p:txBody>
          <a:bodyPr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olo Testo"/>
          <p:cNvSpPr txBox="1"/>
          <p:nvPr>
            <p:ph type="title"/>
          </p:nvPr>
        </p:nvSpPr>
        <p:spPr>
          <a:xfrm>
            <a:off x="311698" y="1474833"/>
            <a:ext cx="8520603" cy="2618102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Titolo Testo</a:t>
            </a:r>
          </a:p>
        </p:txBody>
      </p:sp>
      <p:sp>
        <p:nvSpPr>
          <p:cNvPr id="92" name="Corpo livello uno…"/>
          <p:cNvSpPr txBox="1"/>
          <p:nvPr>
            <p:ph type="body" sz="half" idx="1"/>
          </p:nvPr>
        </p:nvSpPr>
        <p:spPr>
          <a:xfrm>
            <a:off x="311698" y="4202967"/>
            <a:ext cx="8520603" cy="1734302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08" name="Corpo livello uno…"/>
          <p:cNvSpPr txBox="1"/>
          <p:nvPr>
            <p:ph type="body" idx="1"/>
          </p:nvPr>
        </p:nvSpPr>
        <p:spPr>
          <a:xfrm>
            <a:off x="457170" y="1604840"/>
            <a:ext cx="8228704" cy="3977402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17" name="Corpo livello uno…"/>
          <p:cNvSpPr txBox="1"/>
          <p:nvPr>
            <p:ph type="body" idx="1"/>
          </p:nvPr>
        </p:nvSpPr>
        <p:spPr>
          <a:xfrm>
            <a:off x="457170" y="1604840"/>
            <a:ext cx="8228704" cy="3977402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8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33" name="Corpo livello uno…"/>
          <p:cNvSpPr txBox="1"/>
          <p:nvPr>
            <p:ph type="body" sz="half" idx="1"/>
          </p:nvPr>
        </p:nvSpPr>
        <p:spPr>
          <a:xfrm>
            <a:off x="457170" y="1604840"/>
            <a:ext cx="4015503" cy="3977402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4" name="Google Shape;66;p17"/>
          <p:cNvSpPr txBox="1"/>
          <p:nvPr>
            <p:ph type="body" sz="half" idx="13"/>
          </p:nvPr>
        </p:nvSpPr>
        <p:spPr>
          <a:xfrm>
            <a:off x="4673927" y="1604840"/>
            <a:ext cx="4015500" cy="3977402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43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457170" y="273350"/>
            <a:ext cx="8228704" cy="5308503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59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0" name="Google Shape;74;p20"/>
          <p:cNvSpPr txBox="1"/>
          <p:nvPr>
            <p:ph type="body" sz="quarter" idx="13"/>
          </p:nvPr>
        </p:nvSpPr>
        <p:spPr>
          <a:xfrm>
            <a:off x="457170" y="3682577"/>
            <a:ext cx="4015503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61" name="Google Shape;75;p20"/>
          <p:cNvSpPr txBox="1"/>
          <p:nvPr>
            <p:ph type="body" sz="half" idx="14"/>
          </p:nvPr>
        </p:nvSpPr>
        <p:spPr>
          <a:xfrm>
            <a:off x="4673927" y="1604840"/>
            <a:ext cx="4015500" cy="3977402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62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70" name="Corpo livello uno…"/>
          <p:cNvSpPr txBox="1"/>
          <p:nvPr>
            <p:ph type="body" sz="half" idx="1"/>
          </p:nvPr>
        </p:nvSpPr>
        <p:spPr>
          <a:xfrm>
            <a:off x="457170" y="1604840"/>
            <a:ext cx="4015503" cy="3977402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1" name="Google Shape;79;p21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72" name="Google Shape;80;p21"/>
          <p:cNvSpPr txBox="1"/>
          <p:nvPr>
            <p:ph type="body" sz="quarter" idx="14"/>
          </p:nvPr>
        </p:nvSpPr>
        <p:spPr>
          <a:xfrm>
            <a:off x="4673927" y="3682577"/>
            <a:ext cx="4015500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73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81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2" name="Google Shape;84;p22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83" name="Google Shape;85;p22"/>
          <p:cNvSpPr txBox="1"/>
          <p:nvPr>
            <p:ph type="body" sz="half" idx="14"/>
          </p:nvPr>
        </p:nvSpPr>
        <p:spPr>
          <a:xfrm>
            <a:off x="457170" y="3682577"/>
            <a:ext cx="8228704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84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92" name="Corpo livello uno…"/>
          <p:cNvSpPr txBox="1"/>
          <p:nvPr>
            <p:ph type="body" sz="half" idx="1"/>
          </p:nvPr>
        </p:nvSpPr>
        <p:spPr>
          <a:xfrm>
            <a:off x="457170" y="1604840"/>
            <a:ext cx="8228704" cy="1897203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3" name="Google Shape;89;p23"/>
          <p:cNvSpPr txBox="1"/>
          <p:nvPr>
            <p:ph type="body" sz="half" idx="13"/>
          </p:nvPr>
        </p:nvSpPr>
        <p:spPr>
          <a:xfrm>
            <a:off x="457170" y="3682577"/>
            <a:ext cx="8228704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194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02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3" name="Google Shape;93;p24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204" name="Google Shape;94;p24"/>
          <p:cNvSpPr txBox="1"/>
          <p:nvPr>
            <p:ph type="body" sz="quarter" idx="14"/>
          </p:nvPr>
        </p:nvSpPr>
        <p:spPr>
          <a:xfrm>
            <a:off x="4673927" y="3682577"/>
            <a:ext cx="4015500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205" name="Google Shape;95;p24"/>
          <p:cNvSpPr txBox="1"/>
          <p:nvPr>
            <p:ph type="body" sz="quarter" idx="15"/>
          </p:nvPr>
        </p:nvSpPr>
        <p:spPr>
          <a:xfrm>
            <a:off x="457170" y="3682577"/>
            <a:ext cx="4015503" cy="1897203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206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olo Testo"/>
          <p:cNvSpPr txBox="1"/>
          <p:nvPr>
            <p:ph type="title"/>
          </p:nvPr>
        </p:nvSpPr>
        <p:spPr>
          <a:xfrm>
            <a:off x="457170" y="273350"/>
            <a:ext cx="8228704" cy="1145103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14" name="Corpo livello uno…"/>
          <p:cNvSpPr txBox="1"/>
          <p:nvPr>
            <p:ph type="body" idx="1"/>
          </p:nvPr>
        </p:nvSpPr>
        <p:spPr>
          <a:xfrm>
            <a:off x="457170" y="1604840"/>
            <a:ext cx="8228704" cy="3977402"/>
          </a:xfrm>
          <a:prstGeom prst="rect">
            <a:avLst/>
          </a:prstGeom>
        </p:spPr>
        <p:txBody>
          <a:bodyPr lIns="82925" tIns="82925" rIns="82925" bIns="82925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15" name="Google Shape;99;p25"/>
          <p:cNvSpPr txBox="1"/>
          <p:nvPr>
            <p:ph type="body" idx="13"/>
          </p:nvPr>
        </p:nvSpPr>
        <p:spPr>
          <a:xfrm>
            <a:off x="457170" y="1604840"/>
            <a:ext cx="8228704" cy="3977402"/>
          </a:xfrm>
          <a:prstGeom prst="rect">
            <a:avLst/>
          </a:prstGeom>
        </p:spPr>
        <p:txBody>
          <a:bodyPr lIns="82925" tIns="82925" rIns="82925" bIns="82925"/>
          <a:lstStyle/>
          <a:p>
            <a:pPr/>
          </a:p>
        </p:txBody>
      </p:sp>
      <p:sp>
        <p:nvSpPr>
          <p:cNvPr id="216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24" name="Corpo livello uno…"/>
          <p:cNvSpPr txBox="1"/>
          <p:nvPr>
            <p:ph type="body" idx="1"/>
          </p:nvPr>
        </p:nvSpPr>
        <p:spPr>
          <a:xfrm>
            <a:off x="457170" y="1604840"/>
            <a:ext cx="8228704" cy="3977702"/>
          </a:xfrm>
          <a:prstGeom prst="rect">
            <a:avLst/>
          </a:prstGeom>
        </p:spPr>
        <p:txBody>
          <a:bodyPr lIns="76023" tIns="76023" rIns="76023" bIns="76023"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5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40" name="Corpo livello uno…"/>
          <p:cNvSpPr txBox="1"/>
          <p:nvPr>
            <p:ph type="body" sz="half" idx="1"/>
          </p:nvPr>
        </p:nvSpPr>
        <p:spPr>
          <a:xfrm>
            <a:off x="457170" y="1604840"/>
            <a:ext cx="4015503" cy="3977702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41" name="Google Shape;115;p29"/>
          <p:cNvSpPr txBox="1"/>
          <p:nvPr>
            <p:ph type="body" sz="half" idx="13"/>
          </p:nvPr>
        </p:nvSpPr>
        <p:spPr>
          <a:xfrm>
            <a:off x="4673927" y="1604840"/>
            <a:ext cx="4015500" cy="3977702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42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50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orpo livello uno…"/>
          <p:cNvSpPr txBox="1"/>
          <p:nvPr>
            <p:ph type="body" idx="1"/>
          </p:nvPr>
        </p:nvSpPr>
        <p:spPr>
          <a:xfrm>
            <a:off x="457170" y="273350"/>
            <a:ext cx="8228704" cy="5308803"/>
          </a:xfrm>
          <a:prstGeom prst="rect">
            <a:avLst/>
          </a:prstGeom>
        </p:spPr>
        <p:txBody>
          <a:bodyPr lIns="76023" tIns="76023" rIns="76023" bIns="76023"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58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66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67" name="Google Shape;123;p32"/>
          <p:cNvSpPr txBox="1"/>
          <p:nvPr>
            <p:ph type="body" sz="quarter" idx="13"/>
          </p:nvPr>
        </p:nvSpPr>
        <p:spPr>
          <a:xfrm>
            <a:off x="457170" y="3682577"/>
            <a:ext cx="4015503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68" name="Google Shape;124;p32"/>
          <p:cNvSpPr txBox="1"/>
          <p:nvPr>
            <p:ph type="body" sz="half" idx="14"/>
          </p:nvPr>
        </p:nvSpPr>
        <p:spPr>
          <a:xfrm>
            <a:off x="4673927" y="1604840"/>
            <a:ext cx="4015500" cy="3977702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69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77" name="Corpo livello uno…"/>
          <p:cNvSpPr txBox="1"/>
          <p:nvPr>
            <p:ph type="body" sz="half" idx="1"/>
          </p:nvPr>
        </p:nvSpPr>
        <p:spPr>
          <a:xfrm>
            <a:off x="457170" y="1604840"/>
            <a:ext cx="4015503" cy="3977702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78" name="Google Shape;128;p33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79" name="Google Shape;129;p33"/>
          <p:cNvSpPr txBox="1"/>
          <p:nvPr>
            <p:ph type="body" sz="quarter" idx="14"/>
          </p:nvPr>
        </p:nvSpPr>
        <p:spPr>
          <a:xfrm>
            <a:off x="4673927" y="3682577"/>
            <a:ext cx="4015500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80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88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89" name="Google Shape;133;p34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90" name="Google Shape;134;p34"/>
          <p:cNvSpPr txBox="1"/>
          <p:nvPr>
            <p:ph type="body" sz="half" idx="14"/>
          </p:nvPr>
        </p:nvSpPr>
        <p:spPr>
          <a:xfrm>
            <a:off x="457170" y="3682577"/>
            <a:ext cx="8228704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291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99" name="Corpo livello uno…"/>
          <p:cNvSpPr txBox="1"/>
          <p:nvPr>
            <p:ph type="body" sz="half" idx="1"/>
          </p:nvPr>
        </p:nvSpPr>
        <p:spPr>
          <a:xfrm>
            <a:off x="457170" y="1604840"/>
            <a:ext cx="8228704" cy="1897203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0" name="Google Shape;138;p35"/>
          <p:cNvSpPr txBox="1"/>
          <p:nvPr>
            <p:ph type="body" sz="half" idx="13"/>
          </p:nvPr>
        </p:nvSpPr>
        <p:spPr>
          <a:xfrm>
            <a:off x="457170" y="3682577"/>
            <a:ext cx="8228704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301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09" name="Corpo livello uno…"/>
          <p:cNvSpPr txBox="1"/>
          <p:nvPr>
            <p:ph type="body" sz="quarter" idx="1"/>
          </p:nvPr>
        </p:nvSpPr>
        <p:spPr>
          <a:xfrm>
            <a:off x="457170" y="1604840"/>
            <a:ext cx="4015503" cy="1897203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0" name="Google Shape;142;p36"/>
          <p:cNvSpPr txBox="1"/>
          <p:nvPr>
            <p:ph type="body" sz="quarter" idx="13"/>
          </p:nvPr>
        </p:nvSpPr>
        <p:spPr>
          <a:xfrm>
            <a:off x="4673927" y="1604840"/>
            <a:ext cx="4015500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311" name="Google Shape;143;p36"/>
          <p:cNvSpPr txBox="1"/>
          <p:nvPr>
            <p:ph type="body" sz="quarter" idx="14"/>
          </p:nvPr>
        </p:nvSpPr>
        <p:spPr>
          <a:xfrm>
            <a:off x="4673927" y="3682577"/>
            <a:ext cx="4015500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312" name="Google Shape;144;p36"/>
          <p:cNvSpPr txBox="1"/>
          <p:nvPr>
            <p:ph type="body" sz="quarter" idx="15"/>
          </p:nvPr>
        </p:nvSpPr>
        <p:spPr>
          <a:xfrm>
            <a:off x="457170" y="3682577"/>
            <a:ext cx="4015503" cy="1897203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313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olo Testo"/>
          <p:cNvSpPr txBox="1"/>
          <p:nvPr>
            <p:ph type="title"/>
          </p:nvPr>
        </p:nvSpPr>
        <p:spPr>
          <a:xfrm>
            <a:off x="457170" y="273350"/>
            <a:ext cx="8228704" cy="1144802"/>
          </a:xfrm>
          <a:prstGeom prst="rect">
            <a:avLst/>
          </a:prstGeom>
        </p:spPr>
        <p:txBody>
          <a:bodyPr lIns="76023" tIns="76023" rIns="76023" bIns="76023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21" name="Corpo livello uno…"/>
          <p:cNvSpPr txBox="1"/>
          <p:nvPr>
            <p:ph type="body" idx="1"/>
          </p:nvPr>
        </p:nvSpPr>
        <p:spPr>
          <a:xfrm>
            <a:off x="457170" y="1604840"/>
            <a:ext cx="8228704" cy="3977702"/>
          </a:xfrm>
          <a:prstGeom prst="rect">
            <a:avLst/>
          </a:prstGeom>
        </p:spPr>
        <p:txBody>
          <a:bodyPr lIns="76023" tIns="76023" rIns="76023" bIns="76023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2" name="Google Shape;148;p37"/>
          <p:cNvSpPr txBox="1"/>
          <p:nvPr>
            <p:ph type="body" idx="13"/>
          </p:nvPr>
        </p:nvSpPr>
        <p:spPr>
          <a:xfrm>
            <a:off x="457170" y="1604840"/>
            <a:ext cx="8228704" cy="3977702"/>
          </a:xfrm>
          <a:prstGeom prst="rect">
            <a:avLst/>
          </a:prstGeom>
        </p:spPr>
        <p:txBody>
          <a:bodyPr lIns="76023" tIns="76023" rIns="76023" bIns="76023"/>
          <a:lstStyle/>
          <a:p>
            <a:pPr/>
          </a:p>
        </p:txBody>
      </p:sp>
      <p:sp>
        <p:nvSpPr>
          <p:cNvPr id="323" name="Numero diapositiva"/>
          <p:cNvSpPr txBox="1"/>
          <p:nvPr>
            <p:ph type="sldNum" sz="quarter" idx="2"/>
          </p:nvPr>
        </p:nvSpPr>
        <p:spPr>
          <a:xfrm>
            <a:off x="6216389" y="6197153"/>
            <a:ext cx="336812" cy="318394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311698" y="593366"/>
            <a:ext cx="8520603" cy="76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311698" y="1536633"/>
            <a:ext cx="8520603" cy="45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8684347" y="6320775"/>
            <a:ext cx="336811" cy="318394"/>
          </a:xfrm>
          <a:prstGeom prst="rect">
            <a:avLst/>
          </a:prstGeom>
          <a:ln w="12700">
            <a:miter lim="400000"/>
          </a:ln>
        </p:spPr>
        <p:txBody>
          <a:bodyPr wrap="none" lIns="91423" tIns="91423" rIns="91423" bIns="91423" anchor="ctr">
            <a:spAutoFit/>
          </a:bodyPr>
          <a:lstStyle>
            <a:lvl1pPr algn="r">
              <a:defRPr sz="1000">
                <a:solidFill>
                  <a:srgbClr val="58585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6pPr>
      <a:lvl7pPr marL="3291113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7pPr>
      <a:lvl8pPr marL="3748313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8pPr>
      <a:lvl9pPr marL="4205513" marR="0" indent="-408213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85858"/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rgbClr val="585858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0.png"/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4" Type="http://schemas.openxmlformats.org/officeDocument/2006/relationships/image" Target="../media/image23.png"/><Relationship Id="rId5" Type="http://schemas.openxmlformats.org/officeDocument/2006/relationships/image" Target="../media/image1.png"/><Relationship Id="rId6" Type="http://schemas.openxmlformats.org/officeDocument/2006/relationships/image" Target="../media/image2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6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9.png"/><Relationship Id="rId3" Type="http://schemas.openxmlformats.org/officeDocument/2006/relationships/image" Target="../media/image40.png"/><Relationship Id="rId4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29.png"/><Relationship Id="rId5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6.png"/><Relationship Id="rId3" Type="http://schemas.openxmlformats.org/officeDocument/2006/relationships/image" Target="../media/image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155;p38" descr="Google Shape;155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975" y="-3"/>
            <a:ext cx="1747852" cy="877323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Google Shape;156;p38"/>
          <p:cNvSpPr txBox="1"/>
          <p:nvPr/>
        </p:nvSpPr>
        <p:spPr>
          <a:xfrm>
            <a:off x="621975" y="3304050"/>
            <a:ext cx="5329509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7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Lezione Primi passi</a:t>
            </a:r>
          </a:p>
        </p:txBody>
      </p:sp>
      <p:pic>
        <p:nvPicPr>
          <p:cNvPr id="334" name="Google Shape;157;p38" descr="Google Shape;157;p3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3800" y="1705548"/>
            <a:ext cx="3781452" cy="3182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oogle Shape;158;p38"/>
          <p:cNvGrpSpPr/>
          <p:nvPr/>
        </p:nvGrpSpPr>
        <p:grpSpPr>
          <a:xfrm>
            <a:off x="5504800" y="1561300"/>
            <a:ext cx="758403" cy="792449"/>
            <a:chOff x="0" y="0"/>
            <a:chExt cx="758402" cy="792447"/>
          </a:xfrm>
        </p:grpSpPr>
        <p:sp>
          <p:nvSpPr>
            <p:cNvPr id="335" name="Ovale"/>
            <p:cNvSpPr/>
            <p:nvPr/>
          </p:nvSpPr>
          <p:spPr>
            <a:xfrm>
              <a:off x="-1" y="50474"/>
              <a:ext cx="758403" cy="691503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36" name="1"/>
            <p:cNvSpPr txBox="1"/>
            <p:nvPr/>
          </p:nvSpPr>
          <p:spPr>
            <a:xfrm>
              <a:off x="111064" y="0"/>
              <a:ext cx="536273" cy="792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163;p39" descr="Google Shape;163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" name="Google Shape;164;p39"/>
          <p:cNvGrpSpPr/>
          <p:nvPr/>
        </p:nvGrpSpPr>
        <p:grpSpPr>
          <a:xfrm>
            <a:off x="850573" y="1328748"/>
            <a:ext cx="3890105" cy="2913187"/>
            <a:chOff x="0" y="0"/>
            <a:chExt cx="3890103" cy="2913185"/>
          </a:xfrm>
        </p:grpSpPr>
        <p:sp>
          <p:nvSpPr>
            <p:cNvPr id="340" name="Forma"/>
            <p:cNvSpPr/>
            <p:nvPr/>
          </p:nvSpPr>
          <p:spPr>
            <a:xfrm>
              <a:off x="-1" y="-1"/>
              <a:ext cx="3890105" cy="2913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027"/>
                  </a:lnTo>
                  <a:lnTo>
                    <a:pt x="18000" y="16027"/>
                  </a:lnTo>
                  <a:lnTo>
                    <a:pt x="19976" y="21600"/>
                  </a:lnTo>
                  <a:lnTo>
                    <a:pt x="12600" y="16027"/>
                  </a:lnTo>
                  <a:lnTo>
                    <a:pt x="0" y="16027"/>
                  </a:lnTo>
                  <a:lnTo>
                    <a:pt x="0" y="9349"/>
                  </a:lnTo>
                  <a:close/>
                </a:path>
              </a:pathLst>
            </a:cu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41" name="Hi, I’m Blocky.…"/>
            <p:cNvSpPr txBox="1"/>
            <p:nvPr/>
          </p:nvSpPr>
          <p:spPr>
            <a:xfrm>
              <a:off x="-1" y="303526"/>
              <a:ext cx="3890105" cy="1554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30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Ciao, sono </a:t>
              </a:r>
              <a:r>
                <a:rPr b="1"/>
                <a:t>Blocky</a:t>
              </a:r>
              <a:r>
                <a:t>.</a:t>
              </a:r>
            </a:p>
            <a:p>
              <a:pPr algn="ctr">
                <a:defRPr sz="30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Ti aiuterò a conoscere SAM Labs</a:t>
              </a:r>
            </a:p>
          </p:txBody>
        </p:sp>
      </p:grpSp>
      <p:pic>
        <p:nvPicPr>
          <p:cNvPr id="343" name="Google Shape;165;p39" descr="Google Shape;165;p3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25225" y="3410375"/>
            <a:ext cx="3534097" cy="2857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170;p40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346" name="Google Shape;171;p40"/>
          <p:cNvSpPr txBox="1"/>
          <p:nvPr/>
        </p:nvSpPr>
        <p:spPr>
          <a:xfrm>
            <a:off x="6176833" y="-8424"/>
            <a:ext cx="2967119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47" name="Google Shape;172;p40" descr="Google Shape;172;p40"/>
          <p:cNvPicPr>
            <a:picLocks noChangeAspect="1"/>
          </p:cNvPicPr>
          <p:nvPr/>
        </p:nvPicPr>
        <p:blipFill>
          <a:blip r:embed="rId3">
            <a:extLst/>
          </a:blip>
          <a:srcRect l="13379" t="11433" r="1831" b="0"/>
          <a:stretch>
            <a:fillRect/>
          </a:stretch>
        </p:blipFill>
        <p:spPr>
          <a:xfrm>
            <a:off x="236100" y="1525687"/>
            <a:ext cx="4047650" cy="2646777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grpSp>
        <p:nvGrpSpPr>
          <p:cNvPr id="350" name="Google Shape;173;p40"/>
          <p:cNvGrpSpPr/>
          <p:nvPr/>
        </p:nvGrpSpPr>
        <p:grpSpPr>
          <a:xfrm>
            <a:off x="4786850" y="1619174"/>
            <a:ext cx="2329273" cy="1021049"/>
            <a:chOff x="0" y="0"/>
            <a:chExt cx="2329272" cy="1021047"/>
          </a:xfrm>
        </p:grpSpPr>
        <p:sp>
          <p:nvSpPr>
            <p:cNvPr id="348" name="Forma"/>
            <p:cNvSpPr/>
            <p:nvPr/>
          </p:nvSpPr>
          <p:spPr>
            <a:xfrm>
              <a:off x="-1" y="20025"/>
              <a:ext cx="2329274" cy="98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344" y="0"/>
                  </a:lnTo>
                  <a:lnTo>
                    <a:pt x="18344" y="12600"/>
                  </a:lnTo>
                  <a:lnTo>
                    <a:pt x="21600" y="21489"/>
                  </a:lnTo>
                  <a:lnTo>
                    <a:pt x="18344" y="18000"/>
                  </a:lnTo>
                  <a:lnTo>
                    <a:pt x="18344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349" name="The programs used by a computer."/>
            <p:cNvSpPr txBox="1"/>
            <p:nvPr/>
          </p:nvSpPr>
          <p:spPr>
            <a:xfrm>
              <a:off x="0" y="0"/>
              <a:ext cx="1978201" cy="10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I programmi utilizzati da un computer.</a:t>
              </a:r>
            </a:p>
          </p:txBody>
        </p:sp>
      </p:grpSp>
      <p:pic>
        <p:nvPicPr>
          <p:cNvPr id="351" name="Google Shape;174;p40" descr="Google Shape;174;p4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8598" y="2204823"/>
            <a:ext cx="1213427" cy="981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Google Shape;175;p40" descr="Google Shape;175;p4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Google Shape;176;p40"/>
          <p:cNvSpPr txBox="1"/>
          <p:nvPr/>
        </p:nvSpPr>
        <p:spPr>
          <a:xfrm>
            <a:off x="132150" y="765000"/>
            <a:ext cx="84225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Che cos'è il software?</a:t>
            </a:r>
          </a:p>
        </p:txBody>
      </p:sp>
      <p:pic>
        <p:nvPicPr>
          <p:cNvPr id="354" name="Google Shape;177;p40" descr="Google Shape;177;p4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99600" y="4250049"/>
            <a:ext cx="4329203" cy="233967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grpSp>
        <p:nvGrpSpPr>
          <p:cNvPr id="357" name="Google Shape;178;p40"/>
          <p:cNvGrpSpPr/>
          <p:nvPr/>
        </p:nvGrpSpPr>
        <p:grpSpPr>
          <a:xfrm>
            <a:off x="1349024" y="4515749"/>
            <a:ext cx="2800504" cy="1673801"/>
            <a:chOff x="0" y="0"/>
            <a:chExt cx="2800502" cy="1673799"/>
          </a:xfrm>
        </p:grpSpPr>
        <p:sp>
          <p:nvSpPr>
            <p:cNvPr id="355" name="Forma"/>
            <p:cNvSpPr/>
            <p:nvPr/>
          </p:nvSpPr>
          <p:spPr>
            <a:xfrm>
              <a:off x="0" y="0"/>
              <a:ext cx="2800502" cy="1673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926"/>
                  </a:lnTo>
                  <a:lnTo>
                    <a:pt x="9000" y="16926"/>
                  </a:lnTo>
                  <a:lnTo>
                    <a:pt x="1942" y="21600"/>
                  </a:lnTo>
                  <a:lnTo>
                    <a:pt x="3600" y="16926"/>
                  </a:lnTo>
                  <a:lnTo>
                    <a:pt x="0" y="16926"/>
                  </a:lnTo>
                  <a:lnTo>
                    <a:pt x="0" y="9873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356" name="All software is built using computer code (programming)."/>
            <p:cNvSpPr txBox="1"/>
            <p:nvPr/>
          </p:nvSpPr>
          <p:spPr>
            <a:xfrm>
              <a:off x="-1" y="5576"/>
              <a:ext cx="2800504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Tutto il </a:t>
              </a:r>
              <a:r>
                <a:rPr b="1"/>
                <a:t>software </a:t>
              </a:r>
              <a:r>
                <a:t>è costruito utilizzando codice (programmazione). </a:t>
              </a:r>
            </a:p>
          </p:txBody>
        </p:sp>
      </p:grpSp>
      <p:pic>
        <p:nvPicPr>
          <p:cNvPr id="358" name="Google Shape;179;p40" descr="Google Shape;179;p4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305288" y="5834774"/>
            <a:ext cx="1213438" cy="981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184;p41" descr="Google Shape;184;p4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2948" y="1447800"/>
            <a:ext cx="6958102" cy="38450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63" name="Google Shape;185;p41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66" name="Google Shape;186;p41"/>
          <p:cNvGrpSpPr/>
          <p:nvPr/>
        </p:nvGrpSpPr>
        <p:grpSpPr>
          <a:xfrm>
            <a:off x="1076150" y="5401200"/>
            <a:ext cx="2662353" cy="1300449"/>
            <a:chOff x="0" y="0"/>
            <a:chExt cx="2662352" cy="1300447"/>
          </a:xfrm>
        </p:grpSpPr>
        <p:sp>
          <p:nvSpPr>
            <p:cNvPr id="364" name="Forma"/>
            <p:cNvSpPr/>
            <p:nvPr/>
          </p:nvSpPr>
          <p:spPr>
            <a:xfrm>
              <a:off x="0" y="76623"/>
              <a:ext cx="2662353" cy="114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7977" y="0"/>
                  </a:lnTo>
                  <a:lnTo>
                    <a:pt x="17977" y="12600"/>
                  </a:lnTo>
                  <a:lnTo>
                    <a:pt x="21600" y="11045"/>
                  </a:lnTo>
                  <a:lnTo>
                    <a:pt x="17977" y="18000"/>
                  </a:lnTo>
                  <a:lnTo>
                    <a:pt x="17977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5" name="This is SAM Space – the app used with SAM blocks!"/>
            <p:cNvSpPr txBox="1"/>
            <p:nvPr/>
          </p:nvSpPr>
          <p:spPr>
            <a:xfrm>
              <a:off x="0" y="-1"/>
              <a:ext cx="2215802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Questo è </a:t>
              </a:r>
              <a:r>
                <a:rPr b="1"/>
                <a:t>SAM Space</a:t>
              </a:r>
              <a:r>
                <a:t> - l'applicazione usata con i </a:t>
              </a:r>
              <a:r>
                <a:rPr b="1"/>
                <a:t>blocchi SAM</a:t>
              </a:r>
              <a:r>
                <a:t>!</a:t>
              </a:r>
            </a:p>
          </p:txBody>
        </p:sp>
      </p:grpSp>
      <p:grpSp>
        <p:nvGrpSpPr>
          <p:cNvPr id="369" name="Google Shape;187;p41"/>
          <p:cNvGrpSpPr/>
          <p:nvPr/>
        </p:nvGrpSpPr>
        <p:grpSpPr>
          <a:xfrm>
            <a:off x="6232199" y="1932551"/>
            <a:ext cx="2563202" cy="741649"/>
            <a:chOff x="0" y="0"/>
            <a:chExt cx="2563201" cy="741647"/>
          </a:xfrm>
        </p:grpSpPr>
        <p:sp>
          <p:nvSpPr>
            <p:cNvPr id="367" name="Rettangolo arrotondato"/>
            <p:cNvSpPr/>
            <p:nvPr/>
          </p:nvSpPr>
          <p:spPr>
            <a:xfrm>
              <a:off x="0" y="67523"/>
              <a:ext cx="2563202" cy="6066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8" name="This the workspace"/>
            <p:cNvSpPr txBox="1"/>
            <p:nvPr/>
          </p:nvSpPr>
          <p:spPr>
            <a:xfrm>
              <a:off x="29611" y="-1"/>
              <a:ext cx="2503980" cy="741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Questo è lo </a:t>
              </a:r>
              <a:r>
                <a:rPr b="1"/>
                <a:t>spazio di lavoro</a:t>
              </a:r>
            </a:p>
          </p:txBody>
        </p:sp>
      </p:grpSp>
      <p:sp>
        <p:nvSpPr>
          <p:cNvPr id="370" name="Google Shape;188;p41"/>
          <p:cNvSpPr txBox="1"/>
          <p:nvPr/>
        </p:nvSpPr>
        <p:spPr>
          <a:xfrm>
            <a:off x="6122263" y="33388"/>
            <a:ext cx="3021689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71" name="Google Shape;189;p41" descr="Google Shape;189;p4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Google Shape;190;p41"/>
          <p:cNvSpPr txBox="1"/>
          <p:nvPr/>
        </p:nvSpPr>
        <p:spPr>
          <a:xfrm>
            <a:off x="132150" y="765000"/>
            <a:ext cx="84225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Che cos'è il software SAM?</a:t>
            </a:r>
          </a:p>
        </p:txBody>
      </p:sp>
      <p:pic>
        <p:nvPicPr>
          <p:cNvPr id="373" name="Google Shape;191;p41" descr="Google Shape;191;p4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86275" y="5582461"/>
            <a:ext cx="1213427" cy="981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196;p42"/>
          <p:cNvSpPr/>
          <p:nvPr/>
        </p:nvSpPr>
        <p:spPr>
          <a:xfrm flipV="1">
            <a:off x="6631999" y="3831548"/>
            <a:ext cx="12602" cy="757204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76" name="Google Shape;197;p42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79" name="Google Shape;198;p42"/>
          <p:cNvGrpSpPr/>
          <p:nvPr/>
        </p:nvGrpSpPr>
        <p:grpSpPr>
          <a:xfrm>
            <a:off x="641175" y="4282924"/>
            <a:ext cx="2359202" cy="1712968"/>
            <a:chOff x="0" y="0"/>
            <a:chExt cx="2359200" cy="1712966"/>
          </a:xfrm>
        </p:grpSpPr>
        <p:sp>
          <p:nvSpPr>
            <p:cNvPr id="377" name="Forma"/>
            <p:cNvSpPr/>
            <p:nvPr/>
          </p:nvSpPr>
          <p:spPr>
            <a:xfrm>
              <a:off x="0" y="-1"/>
              <a:ext cx="2359201" cy="1712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331"/>
                  </a:lnTo>
                  <a:lnTo>
                    <a:pt x="18000" y="16331"/>
                  </a:lnTo>
                  <a:lnTo>
                    <a:pt x="19657" y="21600"/>
                  </a:lnTo>
                  <a:lnTo>
                    <a:pt x="12600" y="16331"/>
                  </a:lnTo>
                  <a:lnTo>
                    <a:pt x="0" y="16331"/>
                  </a:lnTo>
                  <a:lnTo>
                    <a:pt x="0" y="9526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378" name="The physical components of an electronic system"/>
            <p:cNvSpPr txBox="1"/>
            <p:nvPr/>
          </p:nvSpPr>
          <p:spPr>
            <a:xfrm>
              <a:off x="0" y="137025"/>
              <a:ext cx="2359201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I componenti fisici di un sistema elettronico</a:t>
              </a:r>
            </a:p>
          </p:txBody>
        </p:sp>
      </p:grpSp>
      <p:pic>
        <p:nvPicPr>
          <p:cNvPr id="380" name="Google Shape;199;p42" descr="Google Shape;199;p4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00" y="1752600"/>
            <a:ext cx="3123701" cy="22568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3" name="Google Shape;200;p42"/>
          <p:cNvGrpSpPr/>
          <p:nvPr/>
        </p:nvGrpSpPr>
        <p:grpSpPr>
          <a:xfrm>
            <a:off x="4907700" y="4287175"/>
            <a:ext cx="3494702" cy="1300449"/>
            <a:chOff x="0" y="0"/>
            <a:chExt cx="3494701" cy="1300447"/>
          </a:xfrm>
        </p:grpSpPr>
        <p:sp>
          <p:nvSpPr>
            <p:cNvPr id="381" name="Rettangolo arrotondato"/>
            <p:cNvSpPr/>
            <p:nvPr/>
          </p:nvSpPr>
          <p:spPr>
            <a:xfrm>
              <a:off x="0" y="70323"/>
              <a:ext cx="3494702" cy="1159803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2" name="A motherboard like this is an example of hardware. There is one inside every computer."/>
            <p:cNvSpPr txBox="1"/>
            <p:nvPr/>
          </p:nvSpPr>
          <p:spPr>
            <a:xfrm>
              <a:off x="56616" y="-1"/>
              <a:ext cx="3381468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Una </a:t>
              </a:r>
              <a:r>
                <a:rPr b="1"/>
                <a:t>scheda madre </a:t>
              </a:r>
              <a:r>
                <a:t>come questa è un esempio di hardware. Ce n'è uno in ogni computer.</a:t>
              </a:r>
            </a:p>
          </p:txBody>
        </p:sp>
      </p:grpSp>
      <p:pic>
        <p:nvPicPr>
          <p:cNvPr id="384" name="Google Shape;201;p42" descr="Google Shape;201;p4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50685" y="5730425"/>
            <a:ext cx="1109367" cy="896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Google Shape;202;p42" descr="Google Shape;202;p4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11449" y="1535349"/>
            <a:ext cx="4022799" cy="2681848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Google Shape;203;p42"/>
          <p:cNvSpPr txBox="1"/>
          <p:nvPr/>
        </p:nvSpPr>
        <p:spPr>
          <a:xfrm>
            <a:off x="6020250" y="-8425"/>
            <a:ext cx="31237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87" name="Google Shape;204;p42" descr="Google Shape;204;p4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Google Shape;205;p42"/>
          <p:cNvSpPr txBox="1"/>
          <p:nvPr/>
        </p:nvSpPr>
        <p:spPr>
          <a:xfrm>
            <a:off x="132150" y="765000"/>
            <a:ext cx="84225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Cos'è l'hardware?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210;p43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95" name="Google Shape;211;p43"/>
          <p:cNvGrpSpPr/>
          <p:nvPr/>
        </p:nvGrpSpPr>
        <p:grpSpPr>
          <a:xfrm>
            <a:off x="4941299" y="2368500"/>
            <a:ext cx="3001964" cy="797101"/>
            <a:chOff x="0" y="0"/>
            <a:chExt cx="3001963" cy="797100"/>
          </a:xfrm>
        </p:grpSpPr>
        <p:sp>
          <p:nvSpPr>
            <p:cNvPr id="393" name="Forma"/>
            <p:cNvSpPr/>
            <p:nvPr/>
          </p:nvSpPr>
          <p:spPr>
            <a:xfrm>
              <a:off x="-1" y="-1"/>
              <a:ext cx="3001964" cy="797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438" y="0"/>
                  </a:lnTo>
                  <a:lnTo>
                    <a:pt x="19438" y="12600"/>
                  </a:lnTo>
                  <a:lnTo>
                    <a:pt x="21600" y="21077"/>
                  </a:lnTo>
                  <a:lnTo>
                    <a:pt x="19438" y="18000"/>
                  </a:lnTo>
                  <a:lnTo>
                    <a:pt x="1943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4" name="This block is the…"/>
            <p:cNvSpPr txBox="1"/>
            <p:nvPr/>
          </p:nvSpPr>
          <p:spPr>
            <a:xfrm>
              <a:off x="0" y="65824"/>
              <a:ext cx="2701502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Questo blocco è il </a:t>
              </a:r>
            </a:p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LED RGB </a:t>
              </a:r>
              <a:r>
                <a:rPr b="0"/>
                <a:t>- una luce! </a:t>
              </a:r>
            </a:p>
          </p:txBody>
        </p:sp>
      </p:grpSp>
      <p:grpSp>
        <p:nvGrpSpPr>
          <p:cNvPr id="398" name="Google Shape;212;p43"/>
          <p:cNvGrpSpPr/>
          <p:nvPr/>
        </p:nvGrpSpPr>
        <p:grpSpPr>
          <a:xfrm>
            <a:off x="4992907" y="3910924"/>
            <a:ext cx="2919937" cy="759903"/>
            <a:chOff x="0" y="0"/>
            <a:chExt cx="2919935" cy="759902"/>
          </a:xfrm>
        </p:grpSpPr>
        <p:sp>
          <p:nvSpPr>
            <p:cNvPr id="396" name="Forma"/>
            <p:cNvSpPr/>
            <p:nvPr/>
          </p:nvSpPr>
          <p:spPr>
            <a:xfrm>
              <a:off x="-1" y="-1"/>
              <a:ext cx="2919937" cy="759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505" y="0"/>
                  </a:lnTo>
                  <a:lnTo>
                    <a:pt x="19505" y="12600"/>
                  </a:lnTo>
                  <a:lnTo>
                    <a:pt x="21600" y="18878"/>
                  </a:lnTo>
                  <a:lnTo>
                    <a:pt x="19505" y="18000"/>
                  </a:lnTo>
                  <a:lnTo>
                    <a:pt x="19505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7" name="What do you think this block is?"/>
            <p:cNvSpPr txBox="1"/>
            <p:nvPr/>
          </p:nvSpPr>
          <p:spPr>
            <a:xfrm>
              <a:off x="0" y="47225"/>
              <a:ext cx="2636701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Cosa pensi che sia questo blocco? </a:t>
              </a:r>
            </a:p>
          </p:txBody>
        </p:sp>
      </p:grpSp>
      <p:grpSp>
        <p:nvGrpSpPr>
          <p:cNvPr id="401" name="Google Shape;213;p43"/>
          <p:cNvGrpSpPr/>
          <p:nvPr/>
        </p:nvGrpSpPr>
        <p:grpSpPr>
          <a:xfrm>
            <a:off x="5006248" y="5416150"/>
            <a:ext cx="2893255" cy="759903"/>
            <a:chOff x="0" y="0"/>
            <a:chExt cx="2893253" cy="759902"/>
          </a:xfrm>
        </p:grpSpPr>
        <p:sp>
          <p:nvSpPr>
            <p:cNvPr id="399" name="Forma"/>
            <p:cNvSpPr/>
            <p:nvPr/>
          </p:nvSpPr>
          <p:spPr>
            <a:xfrm>
              <a:off x="-1" y="-1"/>
              <a:ext cx="2893255" cy="759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685" y="0"/>
                  </a:lnTo>
                  <a:lnTo>
                    <a:pt x="19685" y="12600"/>
                  </a:lnTo>
                  <a:lnTo>
                    <a:pt x="21600" y="19394"/>
                  </a:lnTo>
                  <a:lnTo>
                    <a:pt x="19685" y="18000"/>
                  </a:lnTo>
                  <a:lnTo>
                    <a:pt x="19685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0" name="How about this…"/>
            <p:cNvSpPr txBox="1"/>
            <p:nvPr/>
          </p:nvSpPr>
          <p:spPr>
            <a:xfrm>
              <a:off x="-1" y="47225"/>
              <a:ext cx="2636703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Che ne dici di questo </a:t>
              </a:r>
            </a:p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blocco?</a:t>
              </a:r>
            </a:p>
          </p:txBody>
        </p:sp>
      </p:grpSp>
      <p:grpSp>
        <p:nvGrpSpPr>
          <p:cNvPr id="404" name="Google Shape;214;p43"/>
          <p:cNvGrpSpPr/>
          <p:nvPr/>
        </p:nvGrpSpPr>
        <p:grpSpPr>
          <a:xfrm>
            <a:off x="476437" y="1517549"/>
            <a:ext cx="1549504" cy="512103"/>
            <a:chOff x="0" y="0"/>
            <a:chExt cx="1549502" cy="512101"/>
          </a:xfrm>
        </p:grpSpPr>
        <p:sp>
          <p:nvSpPr>
            <p:cNvPr id="402" name="Rettangolo arrotondato"/>
            <p:cNvSpPr/>
            <p:nvPr/>
          </p:nvSpPr>
          <p:spPr>
            <a:xfrm>
              <a:off x="-1" y="-1"/>
              <a:ext cx="1549503" cy="512103"/>
            </a:xfrm>
            <a:prstGeom prst="roundRect">
              <a:avLst>
                <a:gd name="adj" fmla="val 16667"/>
              </a:avLst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3" name="SAM Block"/>
            <p:cNvSpPr txBox="1"/>
            <p:nvPr/>
          </p:nvSpPr>
          <p:spPr>
            <a:xfrm>
              <a:off x="24998" y="43974"/>
              <a:ext cx="1499505" cy="4241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Blocco SAM</a:t>
              </a:r>
            </a:p>
          </p:txBody>
        </p:sp>
      </p:grpSp>
      <p:grpSp>
        <p:nvGrpSpPr>
          <p:cNvPr id="407" name="Google Shape;215;p43"/>
          <p:cNvGrpSpPr/>
          <p:nvPr/>
        </p:nvGrpSpPr>
        <p:grpSpPr>
          <a:xfrm>
            <a:off x="2533850" y="1440875"/>
            <a:ext cx="1854004" cy="665449"/>
            <a:chOff x="0" y="0"/>
            <a:chExt cx="1854002" cy="665447"/>
          </a:xfrm>
        </p:grpSpPr>
        <p:sp>
          <p:nvSpPr>
            <p:cNvPr id="405" name="Rettangolo arrotondato"/>
            <p:cNvSpPr/>
            <p:nvPr/>
          </p:nvSpPr>
          <p:spPr>
            <a:xfrm>
              <a:off x="0" y="76674"/>
              <a:ext cx="1854003" cy="512102"/>
            </a:xfrm>
            <a:prstGeom prst="roundRect">
              <a:avLst>
                <a:gd name="adj" fmla="val 16667"/>
              </a:avLst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6" name="on SAM Space"/>
            <p:cNvSpPr txBox="1"/>
            <p:nvPr/>
          </p:nvSpPr>
          <p:spPr>
            <a:xfrm>
              <a:off x="24998" y="-1"/>
              <a:ext cx="1804006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sullo spazio SAM</a:t>
              </a:r>
            </a:p>
          </p:txBody>
        </p:sp>
      </p:grpSp>
      <p:pic>
        <p:nvPicPr>
          <p:cNvPr id="408" name="Google Shape;216;p43" descr="Google Shape;216;p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66550" y="2796851"/>
            <a:ext cx="908977" cy="734962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Google Shape;217;p43"/>
          <p:cNvSpPr txBox="1"/>
          <p:nvPr/>
        </p:nvSpPr>
        <p:spPr>
          <a:xfrm>
            <a:off x="5624234" y="-8425"/>
            <a:ext cx="3519718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10" name="Google Shape;218;p43" descr="Google Shape;218;p4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Google Shape;219;p43"/>
          <p:cNvSpPr txBox="1"/>
          <p:nvPr/>
        </p:nvSpPr>
        <p:spPr>
          <a:xfrm>
            <a:off x="132150" y="765000"/>
            <a:ext cx="84225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Cos'è l'hardware SAM?</a:t>
            </a:r>
          </a:p>
        </p:txBody>
      </p:sp>
      <p:pic>
        <p:nvPicPr>
          <p:cNvPr id="412" name="Google Shape;220;p43" descr="Google Shape;220;p43"/>
          <p:cNvPicPr>
            <a:picLocks noChangeAspect="1"/>
          </p:cNvPicPr>
          <p:nvPr/>
        </p:nvPicPr>
        <p:blipFill>
          <a:blip r:embed="rId4">
            <a:extLst/>
          </a:blip>
          <a:srcRect l="11612" t="16277" r="49062" b="19231"/>
          <a:stretch>
            <a:fillRect/>
          </a:stretch>
        </p:blipFill>
        <p:spPr>
          <a:xfrm>
            <a:off x="450948" y="2244676"/>
            <a:ext cx="1549503" cy="1092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Google Shape;221;p43" descr="Google Shape;221;p43"/>
          <p:cNvPicPr>
            <a:picLocks noChangeAspect="1"/>
          </p:cNvPicPr>
          <p:nvPr/>
        </p:nvPicPr>
        <p:blipFill>
          <a:blip r:embed="rId5">
            <a:extLst/>
          </a:blip>
          <a:srcRect l="7700" t="11792" r="49733" b="14183"/>
          <a:stretch>
            <a:fillRect/>
          </a:stretch>
        </p:blipFill>
        <p:spPr>
          <a:xfrm>
            <a:off x="495049" y="3801850"/>
            <a:ext cx="1702287" cy="1273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Google Shape;222;p43" descr="Google Shape;222;p43"/>
          <p:cNvPicPr>
            <a:picLocks noChangeAspect="1"/>
          </p:cNvPicPr>
          <p:nvPr/>
        </p:nvPicPr>
        <p:blipFill>
          <a:blip r:embed="rId6">
            <a:extLst/>
          </a:blip>
          <a:srcRect l="13609" t="13761" r="49792" b="21235"/>
          <a:stretch>
            <a:fillRect/>
          </a:stretch>
        </p:blipFill>
        <p:spPr>
          <a:xfrm>
            <a:off x="571248" y="5435216"/>
            <a:ext cx="1461278" cy="1116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Google Shape;223;p43" descr="Google Shape;223;p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66550" y="4223353"/>
            <a:ext cx="908977" cy="734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Google Shape;224;p43" descr="Google Shape;224;p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66550" y="5671153"/>
            <a:ext cx="908977" cy="734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Google Shape;225;p43" descr="Google Shape;225;p43"/>
          <p:cNvPicPr>
            <a:picLocks noChangeAspect="1"/>
          </p:cNvPicPr>
          <p:nvPr/>
        </p:nvPicPr>
        <p:blipFill>
          <a:blip r:embed="rId7">
            <a:extLst/>
          </a:blip>
          <a:srcRect l="10690" t="56366" r="71164" b="26566"/>
          <a:stretch>
            <a:fillRect/>
          </a:stretch>
        </p:blipFill>
        <p:spPr>
          <a:xfrm>
            <a:off x="2543955" y="5408174"/>
            <a:ext cx="1805017" cy="1273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Google Shape;226;p43" descr="Google Shape;226;p43"/>
          <p:cNvPicPr>
            <a:picLocks noChangeAspect="1"/>
          </p:cNvPicPr>
          <p:nvPr/>
        </p:nvPicPr>
        <p:blipFill>
          <a:blip r:embed="rId7">
            <a:extLst/>
          </a:blip>
          <a:srcRect l="32357" t="32954" r="46257" b="46270"/>
          <a:stretch>
            <a:fillRect/>
          </a:stretch>
        </p:blipFill>
        <p:spPr>
          <a:xfrm>
            <a:off x="2468523" y="3787823"/>
            <a:ext cx="1955325" cy="1424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Google Shape;227;p43" descr="Google Shape;227;p43"/>
          <p:cNvPicPr>
            <a:picLocks noChangeAspect="1"/>
          </p:cNvPicPr>
          <p:nvPr/>
        </p:nvPicPr>
        <p:blipFill>
          <a:blip r:embed="rId7">
            <a:extLst/>
          </a:blip>
          <a:srcRect l="62154" t="53135" r="18653" b="29035"/>
          <a:stretch>
            <a:fillRect/>
          </a:stretch>
        </p:blipFill>
        <p:spPr>
          <a:xfrm>
            <a:off x="2537574" y="2221300"/>
            <a:ext cx="1854001" cy="12915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233;p44"/>
          <p:cNvGrpSpPr/>
          <p:nvPr/>
        </p:nvGrpSpPr>
        <p:grpSpPr>
          <a:xfrm>
            <a:off x="162788" y="2512548"/>
            <a:ext cx="512103" cy="512103"/>
            <a:chOff x="0" y="0"/>
            <a:chExt cx="512102" cy="512102"/>
          </a:xfrm>
        </p:grpSpPr>
        <p:sp>
          <p:nvSpPr>
            <p:cNvPr id="421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08D0C4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2" name="1"/>
            <p:cNvSpPr txBox="1"/>
            <p:nvPr/>
          </p:nvSpPr>
          <p:spPr>
            <a:xfrm>
              <a:off x="74995" y="56674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426" name="Google Shape;234;p44"/>
          <p:cNvGrpSpPr/>
          <p:nvPr/>
        </p:nvGrpSpPr>
        <p:grpSpPr>
          <a:xfrm>
            <a:off x="820961" y="2474925"/>
            <a:ext cx="1549503" cy="512103"/>
            <a:chOff x="0" y="0"/>
            <a:chExt cx="1549502" cy="512101"/>
          </a:xfrm>
        </p:grpSpPr>
        <p:sp>
          <p:nvSpPr>
            <p:cNvPr id="424" name="Rettangolo arrotondato"/>
            <p:cNvSpPr/>
            <p:nvPr/>
          </p:nvSpPr>
          <p:spPr>
            <a:xfrm>
              <a:off x="-1" y="0"/>
              <a:ext cx="1549503" cy="512102"/>
            </a:xfrm>
            <a:prstGeom prst="roundRect">
              <a:avLst>
                <a:gd name="adj" fmla="val 16667"/>
              </a:avLst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5" name="Turn on"/>
            <p:cNvSpPr txBox="1"/>
            <p:nvPr/>
          </p:nvSpPr>
          <p:spPr>
            <a:xfrm>
              <a:off x="24998" y="43974"/>
              <a:ext cx="1499505" cy="4241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Accendere </a:t>
              </a:r>
            </a:p>
          </p:txBody>
        </p:sp>
      </p:grpSp>
      <p:grpSp>
        <p:nvGrpSpPr>
          <p:cNvPr id="429" name="Google Shape;235;p44"/>
          <p:cNvGrpSpPr/>
          <p:nvPr/>
        </p:nvGrpSpPr>
        <p:grpSpPr>
          <a:xfrm>
            <a:off x="3264963" y="3280800"/>
            <a:ext cx="512103" cy="512103"/>
            <a:chOff x="0" y="0"/>
            <a:chExt cx="512102" cy="512102"/>
          </a:xfrm>
        </p:grpSpPr>
        <p:sp>
          <p:nvSpPr>
            <p:cNvPr id="427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08D0C4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8" name="2"/>
            <p:cNvSpPr txBox="1"/>
            <p:nvPr/>
          </p:nvSpPr>
          <p:spPr>
            <a:xfrm>
              <a:off x="74995" y="56674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432" name="Google Shape;236;p44"/>
          <p:cNvGrpSpPr/>
          <p:nvPr/>
        </p:nvGrpSpPr>
        <p:grpSpPr>
          <a:xfrm>
            <a:off x="3931437" y="3231100"/>
            <a:ext cx="1549503" cy="665449"/>
            <a:chOff x="0" y="0"/>
            <a:chExt cx="1549502" cy="665447"/>
          </a:xfrm>
        </p:grpSpPr>
        <p:sp>
          <p:nvSpPr>
            <p:cNvPr id="430" name="Rettangolo arrotondato"/>
            <p:cNvSpPr/>
            <p:nvPr/>
          </p:nvSpPr>
          <p:spPr>
            <a:xfrm>
              <a:off x="0" y="76673"/>
              <a:ext cx="1549503" cy="512103"/>
            </a:xfrm>
            <a:prstGeom prst="roundRect">
              <a:avLst>
                <a:gd name="adj" fmla="val 16667"/>
              </a:avLst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1" name="Pair – Step 1"/>
            <p:cNvSpPr txBox="1"/>
            <p:nvPr/>
          </p:nvSpPr>
          <p:spPr>
            <a:xfrm>
              <a:off x="24999" y="-1"/>
              <a:ext cx="1499504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Coppia </a:t>
              </a:r>
              <a:r>
                <a:rPr b="0"/>
                <a:t>- Passo 1</a:t>
              </a:r>
            </a:p>
          </p:txBody>
        </p:sp>
      </p:grpSp>
      <p:grpSp>
        <p:nvGrpSpPr>
          <p:cNvPr id="435" name="Google Shape;237;p44"/>
          <p:cNvGrpSpPr/>
          <p:nvPr/>
        </p:nvGrpSpPr>
        <p:grpSpPr>
          <a:xfrm>
            <a:off x="6178262" y="4145974"/>
            <a:ext cx="512103" cy="512103"/>
            <a:chOff x="0" y="0"/>
            <a:chExt cx="512102" cy="512102"/>
          </a:xfrm>
        </p:grpSpPr>
        <p:sp>
          <p:nvSpPr>
            <p:cNvPr id="433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08D0C4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4" name="3"/>
            <p:cNvSpPr txBox="1"/>
            <p:nvPr/>
          </p:nvSpPr>
          <p:spPr>
            <a:xfrm>
              <a:off x="74995" y="56674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438" name="Google Shape;238;p44"/>
          <p:cNvGrpSpPr/>
          <p:nvPr/>
        </p:nvGrpSpPr>
        <p:grpSpPr>
          <a:xfrm>
            <a:off x="6876736" y="4099576"/>
            <a:ext cx="1549503" cy="665449"/>
            <a:chOff x="0" y="0"/>
            <a:chExt cx="1549502" cy="665447"/>
          </a:xfrm>
        </p:grpSpPr>
        <p:sp>
          <p:nvSpPr>
            <p:cNvPr id="436" name="Rettangolo arrotondato"/>
            <p:cNvSpPr/>
            <p:nvPr/>
          </p:nvSpPr>
          <p:spPr>
            <a:xfrm>
              <a:off x="0" y="76673"/>
              <a:ext cx="1549503" cy="512103"/>
            </a:xfrm>
            <a:prstGeom prst="roundRect">
              <a:avLst>
                <a:gd name="adj" fmla="val 16667"/>
              </a:avLst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7" name="Pair – Step 2"/>
            <p:cNvSpPr txBox="1"/>
            <p:nvPr/>
          </p:nvSpPr>
          <p:spPr>
            <a:xfrm>
              <a:off x="24999" y="-1"/>
              <a:ext cx="1499504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Coppia </a:t>
              </a:r>
              <a:r>
                <a:rPr b="0"/>
                <a:t>- Passo 2</a:t>
              </a:r>
            </a:p>
          </p:txBody>
        </p:sp>
      </p:grpSp>
      <p:pic>
        <p:nvPicPr>
          <p:cNvPr id="439" name="Google Shape;239;p44" descr="Google Shape;239;p44"/>
          <p:cNvPicPr>
            <a:picLocks noChangeAspect="1"/>
          </p:cNvPicPr>
          <p:nvPr/>
        </p:nvPicPr>
        <p:blipFill>
          <a:blip r:embed="rId2">
            <a:extLst/>
          </a:blip>
          <a:srcRect l="0" t="40539" r="62190" b="0"/>
          <a:stretch>
            <a:fillRect/>
          </a:stretch>
        </p:blipFill>
        <p:spPr>
          <a:xfrm>
            <a:off x="3306800" y="3933698"/>
            <a:ext cx="2621325" cy="227607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40" name="Google Shape;240;p44"/>
          <p:cNvSpPr/>
          <p:nvPr/>
        </p:nvSpPr>
        <p:spPr>
          <a:xfrm flipH="1">
            <a:off x="3858198" y="3826749"/>
            <a:ext cx="868802" cy="16038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441" name="Google Shape;241;p44" descr="Google Shape;241;p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82824" y="4789146"/>
            <a:ext cx="1256352" cy="182690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42" name="Google Shape;242;p44" descr="Google Shape;242;p4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91873" y="4789149"/>
            <a:ext cx="1288622" cy="182690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43" name="Google Shape;243;p44"/>
          <p:cNvSpPr/>
          <p:nvPr/>
        </p:nvSpPr>
        <p:spPr>
          <a:xfrm flipV="1">
            <a:off x="7284550" y="5875174"/>
            <a:ext cx="601802" cy="21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4" name="Google Shape;244;p44"/>
          <p:cNvSpPr txBox="1"/>
          <p:nvPr/>
        </p:nvSpPr>
        <p:spPr>
          <a:xfrm>
            <a:off x="6026899" y="-8424"/>
            <a:ext cx="3117053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45" name="Google Shape;245;p44" descr="Google Shape;245;p4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Google Shape;246;p44"/>
          <p:cNvSpPr txBox="1"/>
          <p:nvPr/>
        </p:nvSpPr>
        <p:spPr>
          <a:xfrm>
            <a:off x="132149" y="765000"/>
            <a:ext cx="7754102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Collegamento dell'hardware al software</a:t>
            </a:r>
          </a:p>
        </p:txBody>
      </p:sp>
      <p:sp>
        <p:nvSpPr>
          <p:cNvPr id="447" name="Google Shape;247;p44"/>
          <p:cNvSpPr/>
          <p:nvPr/>
        </p:nvSpPr>
        <p:spPr>
          <a:xfrm>
            <a:off x="171874" y="3138473"/>
            <a:ext cx="2974502" cy="1548902"/>
          </a:xfrm>
          <a:prstGeom prst="rect">
            <a:avLst/>
          </a:prstGeom>
          <a:solidFill>
            <a:srgbClr val="999999"/>
          </a:solidFill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448" name="Google Shape;248;p44" descr="Google Shape;248;p4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07306" y="3347639"/>
            <a:ext cx="1001027" cy="716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9" name="Google Shape;249;p44" descr="Google Shape;249;p4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61083" y="3205052"/>
            <a:ext cx="1685308" cy="1433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2" name="Google Shape;250;p44"/>
          <p:cNvGrpSpPr/>
          <p:nvPr/>
        </p:nvGrpSpPr>
        <p:grpSpPr>
          <a:xfrm>
            <a:off x="3419873" y="1696249"/>
            <a:ext cx="4105244" cy="900603"/>
            <a:chOff x="0" y="0"/>
            <a:chExt cx="4105242" cy="900602"/>
          </a:xfrm>
        </p:grpSpPr>
        <p:sp>
          <p:nvSpPr>
            <p:cNvPr id="450" name="Forma"/>
            <p:cNvSpPr/>
            <p:nvPr/>
          </p:nvSpPr>
          <p:spPr>
            <a:xfrm>
              <a:off x="-1" y="0"/>
              <a:ext cx="4105244" cy="900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118" y="0"/>
                  </a:lnTo>
                  <a:lnTo>
                    <a:pt x="19118" y="12600"/>
                  </a:lnTo>
                  <a:lnTo>
                    <a:pt x="21600" y="10818"/>
                  </a:lnTo>
                  <a:lnTo>
                    <a:pt x="19118" y="18000"/>
                  </a:lnTo>
                  <a:lnTo>
                    <a:pt x="1911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1" name="How to connect SAM Blocks to SAM Space in 1, 2, 3 ..."/>
            <p:cNvSpPr txBox="1"/>
            <p:nvPr/>
          </p:nvSpPr>
          <p:spPr>
            <a:xfrm>
              <a:off x="-1" y="79474"/>
              <a:ext cx="3633603" cy="741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Come collegare i </a:t>
              </a:r>
              <a:r>
                <a:rPr b="1"/>
                <a:t>blocchi SAM</a:t>
              </a:r>
              <a:r>
                <a:t> a </a:t>
              </a:r>
              <a:r>
                <a:rPr b="1"/>
                <a:t>SAM Space</a:t>
              </a:r>
              <a:r>
                <a:t> in 1, 2, 3 .... </a:t>
              </a:r>
            </a:p>
          </p:txBody>
        </p:sp>
      </p:grpSp>
      <p:pic>
        <p:nvPicPr>
          <p:cNvPr id="453" name="Google Shape;251;p44" descr="Google Shape;251;p44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409519" y="1570679"/>
            <a:ext cx="1256352" cy="1015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256;p45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456" name="Google Shape;257;p45" descr="Google Shape;257;p4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2374" y="1508975"/>
            <a:ext cx="5005329" cy="2571764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59" name="Google Shape;258;p45"/>
          <p:cNvGrpSpPr/>
          <p:nvPr/>
        </p:nvGrpSpPr>
        <p:grpSpPr>
          <a:xfrm>
            <a:off x="381974" y="4814325"/>
            <a:ext cx="2161503" cy="1241150"/>
            <a:chOff x="0" y="0"/>
            <a:chExt cx="2161502" cy="1241148"/>
          </a:xfrm>
        </p:grpSpPr>
        <p:sp>
          <p:nvSpPr>
            <p:cNvPr id="457" name="Forma"/>
            <p:cNvSpPr/>
            <p:nvPr/>
          </p:nvSpPr>
          <p:spPr>
            <a:xfrm>
              <a:off x="0" y="0"/>
              <a:ext cx="2161503" cy="1241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7370"/>
                  </a:lnTo>
                  <a:lnTo>
                    <a:pt x="18000" y="17370"/>
                  </a:lnTo>
                  <a:lnTo>
                    <a:pt x="19422" y="21600"/>
                  </a:lnTo>
                  <a:lnTo>
                    <a:pt x="12600" y="17370"/>
                  </a:lnTo>
                  <a:lnTo>
                    <a:pt x="0" y="17370"/>
                  </a:lnTo>
                  <a:lnTo>
                    <a:pt x="0" y="10133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/>
              </a:pPr>
            </a:p>
          </p:txBody>
        </p:sp>
        <p:sp>
          <p:nvSpPr>
            <p:cNvPr id="458" name="Once you have paired, your block appears here!"/>
            <p:cNvSpPr txBox="1"/>
            <p:nvPr/>
          </p:nvSpPr>
          <p:spPr>
            <a:xfrm>
              <a:off x="0" y="45675"/>
              <a:ext cx="2161503" cy="906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Una volta accoppiato, il tuo blocco appare qui!</a:t>
              </a:r>
            </a:p>
          </p:txBody>
        </p:sp>
      </p:grpSp>
      <p:sp>
        <p:nvSpPr>
          <p:cNvPr id="460" name="Google Shape;259;p45"/>
          <p:cNvSpPr/>
          <p:nvPr/>
        </p:nvSpPr>
        <p:spPr>
          <a:xfrm flipH="1" flipV="1">
            <a:off x="1017223" y="4120424"/>
            <a:ext cx="445502" cy="6939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461" name="Google Shape;260;p45" descr="Google Shape;260;p4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80075" y="4204132"/>
            <a:ext cx="4766351" cy="242284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64" name="Google Shape;261;p45"/>
          <p:cNvGrpSpPr/>
          <p:nvPr/>
        </p:nvGrpSpPr>
        <p:grpSpPr>
          <a:xfrm>
            <a:off x="6628748" y="2445748"/>
            <a:ext cx="2161503" cy="1144328"/>
            <a:chOff x="0" y="0"/>
            <a:chExt cx="2161502" cy="1144326"/>
          </a:xfrm>
        </p:grpSpPr>
        <p:sp>
          <p:nvSpPr>
            <p:cNvPr id="462" name="Forma"/>
            <p:cNvSpPr/>
            <p:nvPr/>
          </p:nvSpPr>
          <p:spPr>
            <a:xfrm>
              <a:off x="-1" y="0"/>
              <a:ext cx="2161503" cy="1144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046"/>
                  </a:lnTo>
                  <a:lnTo>
                    <a:pt x="18000" y="15046"/>
                  </a:lnTo>
                  <a:lnTo>
                    <a:pt x="11495" y="21600"/>
                  </a:lnTo>
                  <a:lnTo>
                    <a:pt x="12600" y="15046"/>
                  </a:lnTo>
                  <a:lnTo>
                    <a:pt x="0" y="15046"/>
                  </a:lnTo>
                  <a:lnTo>
                    <a:pt x="0" y="8777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/>
              </a:pPr>
            </a:p>
          </p:txBody>
        </p:sp>
        <p:sp>
          <p:nvSpPr>
            <p:cNvPr id="463" name="Then drag it onto the workspace"/>
            <p:cNvSpPr txBox="1"/>
            <p:nvPr/>
          </p:nvSpPr>
          <p:spPr>
            <a:xfrm>
              <a:off x="0" y="65824"/>
              <a:ext cx="2161503" cy="665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Quindi trascinarlo nell'</a:t>
              </a:r>
              <a:r>
                <a:rPr b="1"/>
                <a:t>area di lavoro</a:t>
              </a:r>
            </a:p>
          </p:txBody>
        </p:sp>
      </p:grpSp>
      <p:pic>
        <p:nvPicPr>
          <p:cNvPr id="465" name="Google Shape;262;p45" descr="Google Shape;262;p4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98673" y="5847524"/>
            <a:ext cx="942417" cy="762002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Google Shape;263;p45"/>
          <p:cNvSpPr txBox="1"/>
          <p:nvPr/>
        </p:nvSpPr>
        <p:spPr>
          <a:xfrm>
            <a:off x="5780554" y="33388"/>
            <a:ext cx="3363398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67" name="Google Shape;264;p45" descr="Google Shape;264;p4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Google Shape;265;p45"/>
          <p:cNvSpPr txBox="1"/>
          <p:nvPr/>
        </p:nvSpPr>
        <p:spPr>
          <a:xfrm>
            <a:off x="132149" y="765000"/>
            <a:ext cx="7754102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Collegamento dell'hardware al software</a:t>
            </a:r>
          </a:p>
        </p:txBody>
      </p:sp>
      <p:sp>
        <p:nvSpPr>
          <p:cNvPr id="469" name="Google Shape;266;p45"/>
          <p:cNvSpPr/>
          <p:nvPr/>
        </p:nvSpPr>
        <p:spPr>
          <a:xfrm>
            <a:off x="713124" y="3547650"/>
            <a:ext cx="495603" cy="533103"/>
          </a:xfrm>
          <a:prstGeom prst="ellipse">
            <a:avLst/>
          </a:prstGeom>
          <a:ln w="19050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70" name="Google Shape;267;p45"/>
          <p:cNvSpPr/>
          <p:nvPr/>
        </p:nvSpPr>
        <p:spPr>
          <a:xfrm>
            <a:off x="5097050" y="5186550"/>
            <a:ext cx="495603" cy="533103"/>
          </a:xfrm>
          <a:prstGeom prst="ellipse">
            <a:avLst/>
          </a:prstGeom>
          <a:ln w="19050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471" name="Google Shape;268;p45" descr="Google Shape;268;p4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6748350" y="3358324"/>
            <a:ext cx="942427" cy="762002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Google Shape;269;p45"/>
          <p:cNvSpPr/>
          <p:nvPr/>
        </p:nvSpPr>
        <p:spPr>
          <a:xfrm flipH="1">
            <a:off x="5665375" y="3191899"/>
            <a:ext cx="1001102" cy="208410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274;p46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477" name="Google Shape;275;p46"/>
          <p:cNvGrpSpPr/>
          <p:nvPr/>
        </p:nvGrpSpPr>
        <p:grpSpPr>
          <a:xfrm>
            <a:off x="1450049" y="1496024"/>
            <a:ext cx="2091902" cy="1059002"/>
            <a:chOff x="0" y="0"/>
            <a:chExt cx="2091901" cy="1059001"/>
          </a:xfrm>
        </p:grpSpPr>
        <p:sp>
          <p:nvSpPr>
            <p:cNvPr id="475" name="Rettangolo arrotondato"/>
            <p:cNvSpPr/>
            <p:nvPr/>
          </p:nvSpPr>
          <p:spPr>
            <a:xfrm>
              <a:off x="0" y="0"/>
              <a:ext cx="2091902" cy="10590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/>
              </a:pPr>
            </a:p>
          </p:txBody>
        </p:sp>
        <p:sp>
          <p:nvSpPr>
            <p:cNvPr id="476" name="Bluetooth is a wireless technology"/>
            <p:cNvSpPr txBox="1"/>
            <p:nvPr/>
          </p:nvSpPr>
          <p:spPr>
            <a:xfrm>
              <a:off x="51695" y="18974"/>
              <a:ext cx="1988511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Il Bluetooth </a:t>
              </a:r>
              <a:r>
                <a:rPr b="0"/>
                <a:t>è una tecnologia wireless</a:t>
              </a:r>
            </a:p>
          </p:txBody>
        </p:sp>
      </p:grpSp>
      <p:grpSp>
        <p:nvGrpSpPr>
          <p:cNvPr id="480" name="Google Shape;276;p46"/>
          <p:cNvGrpSpPr/>
          <p:nvPr/>
        </p:nvGrpSpPr>
        <p:grpSpPr>
          <a:xfrm>
            <a:off x="4376287" y="2066224"/>
            <a:ext cx="2643265" cy="1021048"/>
            <a:chOff x="0" y="0"/>
            <a:chExt cx="2643264" cy="1021047"/>
          </a:xfrm>
        </p:grpSpPr>
        <p:sp>
          <p:nvSpPr>
            <p:cNvPr id="478" name="Forma"/>
            <p:cNvSpPr/>
            <p:nvPr/>
          </p:nvSpPr>
          <p:spPr>
            <a:xfrm>
              <a:off x="-1" y="57825"/>
              <a:ext cx="2643265" cy="91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182" y="0"/>
                  </a:moveTo>
                  <a:lnTo>
                    <a:pt x="21600" y="0"/>
                  </a:lnTo>
                  <a:lnTo>
                    <a:pt x="21600" y="21288"/>
                  </a:lnTo>
                  <a:lnTo>
                    <a:pt x="3182" y="21288"/>
                  </a:lnTo>
                  <a:lnTo>
                    <a:pt x="3182" y="17740"/>
                  </a:lnTo>
                  <a:lnTo>
                    <a:pt x="0" y="21600"/>
                  </a:lnTo>
                  <a:lnTo>
                    <a:pt x="3182" y="12418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/>
              </a:pPr>
            </a:p>
          </p:txBody>
        </p:sp>
        <p:sp>
          <p:nvSpPr>
            <p:cNvPr id="479" name="It’s great for short-range connections ..."/>
            <p:cNvSpPr txBox="1"/>
            <p:nvPr/>
          </p:nvSpPr>
          <p:spPr>
            <a:xfrm>
              <a:off x="389360" y="-1"/>
              <a:ext cx="2253903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E’ molto utilizzato per le connessioni a corto raggio .....</a:t>
              </a:r>
            </a:p>
          </p:txBody>
        </p:sp>
      </p:grpSp>
      <p:pic>
        <p:nvPicPr>
          <p:cNvPr id="481" name="Google Shape;277;p46" descr="Google Shape;277;p4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791276">
            <a:off x="6638094" y="5260938"/>
            <a:ext cx="1735187" cy="11885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5" name="Google Shape;278;p46"/>
          <p:cNvGrpSpPr/>
          <p:nvPr/>
        </p:nvGrpSpPr>
        <p:grpSpPr>
          <a:xfrm>
            <a:off x="1924512" y="4493959"/>
            <a:ext cx="2096868" cy="775482"/>
            <a:chOff x="0" y="12"/>
            <a:chExt cx="2096866" cy="775481"/>
          </a:xfrm>
        </p:grpSpPr>
        <p:sp>
          <p:nvSpPr>
            <p:cNvPr id="482" name="Forma"/>
            <p:cNvSpPr/>
            <p:nvPr/>
          </p:nvSpPr>
          <p:spPr>
            <a:xfrm rot="16002429">
              <a:off x="719382" y="-643483"/>
              <a:ext cx="658102" cy="2062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7" h="21600" fill="norm" stroke="1" extrusionOk="0">
                  <a:moveTo>
                    <a:pt x="0" y="20184"/>
                  </a:moveTo>
                  <a:lnTo>
                    <a:pt x="5194" y="18154"/>
                  </a:lnTo>
                  <a:lnTo>
                    <a:pt x="5194" y="19015"/>
                  </a:lnTo>
                  <a:cubicBezTo>
                    <a:pt x="13703" y="17994"/>
                    <a:pt x="19909" y="14593"/>
                    <a:pt x="20693" y="10523"/>
                  </a:cubicBezTo>
                  <a:cubicBezTo>
                    <a:pt x="21600" y="15233"/>
                    <a:pt x="15041" y="19556"/>
                    <a:pt x="5194" y="20738"/>
                  </a:cubicBezTo>
                  <a:lnTo>
                    <a:pt x="5194" y="21600"/>
                  </a:lnTo>
                  <a:close/>
                  <a:moveTo>
                    <a:pt x="20776" y="11384"/>
                  </a:moveTo>
                  <a:cubicBezTo>
                    <a:pt x="20776" y="6048"/>
                    <a:pt x="11474" y="1723"/>
                    <a:pt x="0" y="1723"/>
                  </a:cubicBezTo>
                  <a:lnTo>
                    <a:pt x="0" y="0"/>
                  </a:lnTo>
                  <a:cubicBezTo>
                    <a:pt x="11474" y="0"/>
                    <a:pt x="20776" y="4325"/>
                    <a:pt x="20776" y="9661"/>
                  </a:cubicBezTo>
                  <a:close/>
                </a:path>
              </a:pathLst>
            </a:custGeom>
            <a:solidFill>
              <a:srgbClr val="08D0C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83" name="Forma"/>
            <p:cNvSpPr/>
            <p:nvPr/>
          </p:nvSpPr>
          <p:spPr>
            <a:xfrm rot="16002429">
              <a:off x="232465" y="-127732"/>
              <a:ext cx="658089" cy="108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21600" y="11476"/>
                    <a:pt x="11929" y="3269"/>
                    <a:pt x="0" y="3269"/>
                  </a:cubicBezTo>
                  <a:lnTo>
                    <a:pt x="0" y="0"/>
                  </a:lnTo>
                  <a:cubicBezTo>
                    <a:pt x="11929" y="0"/>
                    <a:pt x="21600" y="8207"/>
                    <a:pt x="21600" y="18331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84" name="Linea"/>
            <p:cNvSpPr/>
            <p:nvPr/>
          </p:nvSpPr>
          <p:spPr>
            <a:xfrm rot="16002429">
              <a:off x="719390" y="-643476"/>
              <a:ext cx="658088" cy="2062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384"/>
                  </a:moveTo>
                  <a:cubicBezTo>
                    <a:pt x="21600" y="6048"/>
                    <a:pt x="11929" y="1723"/>
                    <a:pt x="0" y="1723"/>
                  </a:cubicBezTo>
                  <a:lnTo>
                    <a:pt x="0" y="0"/>
                  </a:lnTo>
                  <a:cubicBezTo>
                    <a:pt x="11929" y="0"/>
                    <a:pt x="21600" y="4325"/>
                    <a:pt x="21600" y="9661"/>
                  </a:cubicBezTo>
                  <a:lnTo>
                    <a:pt x="21600" y="11384"/>
                  </a:lnTo>
                  <a:cubicBezTo>
                    <a:pt x="21600" y="15790"/>
                    <a:pt x="14937" y="19637"/>
                    <a:pt x="5400" y="20738"/>
                  </a:cubicBezTo>
                  <a:lnTo>
                    <a:pt x="5400" y="21600"/>
                  </a:lnTo>
                  <a:lnTo>
                    <a:pt x="0" y="20184"/>
                  </a:lnTo>
                  <a:lnTo>
                    <a:pt x="5400" y="18154"/>
                  </a:lnTo>
                  <a:lnTo>
                    <a:pt x="5400" y="19015"/>
                  </a:lnTo>
                  <a:cubicBezTo>
                    <a:pt x="14247" y="17994"/>
                    <a:pt x="20699" y="14593"/>
                    <a:pt x="21514" y="10523"/>
                  </a:cubicBezTo>
                </a:path>
              </a:pathLst>
            </a:custGeom>
            <a:noFill/>
            <a:ln w="9525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89" name="Google Shape;279;p46"/>
          <p:cNvGrpSpPr/>
          <p:nvPr/>
        </p:nvGrpSpPr>
        <p:grpSpPr>
          <a:xfrm>
            <a:off x="4608674" y="4475345"/>
            <a:ext cx="2063393" cy="789955"/>
            <a:chOff x="0" y="-6"/>
            <a:chExt cx="2063392" cy="789953"/>
          </a:xfrm>
        </p:grpSpPr>
        <p:sp>
          <p:nvSpPr>
            <p:cNvPr id="486" name="Forma"/>
            <p:cNvSpPr/>
            <p:nvPr/>
          </p:nvSpPr>
          <p:spPr>
            <a:xfrm rot="16200000">
              <a:off x="636718" y="-636727"/>
              <a:ext cx="789955" cy="2063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1600" fill="norm" stroke="1" extrusionOk="0">
                  <a:moveTo>
                    <a:pt x="0" y="19831"/>
                  </a:moveTo>
                  <a:lnTo>
                    <a:pt x="5150" y="17466"/>
                  </a:lnTo>
                  <a:lnTo>
                    <a:pt x="5150" y="18499"/>
                  </a:lnTo>
                  <a:cubicBezTo>
                    <a:pt x="13433" y="17523"/>
                    <a:pt x="19532" y="14312"/>
                    <a:pt x="20473" y="10432"/>
                  </a:cubicBezTo>
                  <a:cubicBezTo>
                    <a:pt x="21600" y="15079"/>
                    <a:pt x="15070" y="19398"/>
                    <a:pt x="5150" y="20566"/>
                  </a:cubicBezTo>
                  <a:lnTo>
                    <a:pt x="5150" y="21600"/>
                  </a:lnTo>
                  <a:close/>
                  <a:moveTo>
                    <a:pt x="20598" y="11466"/>
                  </a:moveTo>
                  <a:cubicBezTo>
                    <a:pt x="20598" y="6275"/>
                    <a:pt x="11376" y="2067"/>
                    <a:pt x="0" y="2067"/>
                  </a:cubicBezTo>
                  <a:lnTo>
                    <a:pt x="0" y="0"/>
                  </a:lnTo>
                  <a:cubicBezTo>
                    <a:pt x="11376" y="0"/>
                    <a:pt x="20598" y="4208"/>
                    <a:pt x="20598" y="9399"/>
                  </a:cubicBezTo>
                  <a:close/>
                </a:path>
              </a:pathLst>
            </a:custGeom>
            <a:solidFill>
              <a:srgbClr val="08D0C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87" name="Forma"/>
            <p:cNvSpPr/>
            <p:nvPr/>
          </p:nvSpPr>
          <p:spPr>
            <a:xfrm rot="16200000">
              <a:off x="152708" y="-152665"/>
              <a:ext cx="789903" cy="1095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21600" y="11821"/>
                    <a:pt x="11929" y="3894"/>
                    <a:pt x="0" y="3894"/>
                  </a:cubicBezTo>
                  <a:lnTo>
                    <a:pt x="0" y="0"/>
                  </a:lnTo>
                  <a:cubicBezTo>
                    <a:pt x="11929" y="0"/>
                    <a:pt x="21600" y="7927"/>
                    <a:pt x="21600" y="17706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488" name="Linea"/>
            <p:cNvSpPr/>
            <p:nvPr/>
          </p:nvSpPr>
          <p:spPr>
            <a:xfrm rot="16200000">
              <a:off x="636744" y="-636701"/>
              <a:ext cx="789903" cy="2063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466"/>
                  </a:moveTo>
                  <a:cubicBezTo>
                    <a:pt x="21600" y="6275"/>
                    <a:pt x="11929" y="2067"/>
                    <a:pt x="0" y="2067"/>
                  </a:cubicBezTo>
                  <a:lnTo>
                    <a:pt x="0" y="0"/>
                  </a:lnTo>
                  <a:cubicBezTo>
                    <a:pt x="11929" y="0"/>
                    <a:pt x="21600" y="4208"/>
                    <a:pt x="21600" y="9399"/>
                  </a:cubicBezTo>
                  <a:lnTo>
                    <a:pt x="21600" y="11466"/>
                  </a:lnTo>
                  <a:cubicBezTo>
                    <a:pt x="21600" y="15752"/>
                    <a:pt x="14937" y="19495"/>
                    <a:pt x="5400" y="20566"/>
                  </a:cubicBezTo>
                  <a:lnTo>
                    <a:pt x="5400" y="21600"/>
                  </a:lnTo>
                  <a:lnTo>
                    <a:pt x="0" y="19831"/>
                  </a:lnTo>
                  <a:lnTo>
                    <a:pt x="5400" y="17466"/>
                  </a:lnTo>
                  <a:lnTo>
                    <a:pt x="5400" y="18499"/>
                  </a:lnTo>
                  <a:cubicBezTo>
                    <a:pt x="14087" y="17523"/>
                    <a:pt x="20482" y="14312"/>
                    <a:pt x="21469" y="10432"/>
                  </a:cubicBezTo>
                </a:path>
              </a:pathLst>
            </a:custGeom>
            <a:noFill/>
            <a:ln w="9525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</p:grpSp>
      <p:pic>
        <p:nvPicPr>
          <p:cNvPr id="490" name="Google Shape;280;p46" descr="Google Shape;280;p4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3263501" y="2892150"/>
            <a:ext cx="1058977" cy="8562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3" name="Google Shape;281;p46"/>
          <p:cNvGrpSpPr/>
          <p:nvPr/>
        </p:nvGrpSpPr>
        <p:grpSpPr>
          <a:xfrm>
            <a:off x="4329233" y="3148724"/>
            <a:ext cx="4012694" cy="741649"/>
            <a:chOff x="0" y="0"/>
            <a:chExt cx="4012692" cy="741647"/>
          </a:xfrm>
        </p:grpSpPr>
        <p:sp>
          <p:nvSpPr>
            <p:cNvPr id="491" name="Forma"/>
            <p:cNvSpPr/>
            <p:nvPr/>
          </p:nvSpPr>
          <p:spPr>
            <a:xfrm>
              <a:off x="0" y="11274"/>
              <a:ext cx="4012693" cy="71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711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711" y="21600"/>
                  </a:lnTo>
                  <a:lnTo>
                    <a:pt x="2711" y="9000"/>
                  </a:lnTo>
                  <a:lnTo>
                    <a:pt x="0" y="3794"/>
                  </a:lnTo>
                  <a:lnTo>
                    <a:pt x="2711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/>
              </a:pPr>
            </a:p>
          </p:txBody>
        </p:sp>
        <p:sp>
          <p:nvSpPr>
            <p:cNvPr id="492" name="… like between SAM Blocks and SAM Space!"/>
            <p:cNvSpPr txBox="1"/>
            <p:nvPr/>
          </p:nvSpPr>
          <p:spPr>
            <a:xfrm>
              <a:off x="503589" y="-1"/>
              <a:ext cx="3509104" cy="741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....come tra i </a:t>
              </a:r>
              <a:r>
                <a:rPr b="1"/>
                <a:t>blocchi SAM</a:t>
              </a:r>
              <a:r>
                <a:t> e </a:t>
              </a:r>
              <a:r>
                <a:rPr b="1"/>
                <a:t>SAM Space</a:t>
              </a:r>
              <a:r>
                <a:t>!</a:t>
              </a:r>
            </a:p>
          </p:txBody>
        </p:sp>
      </p:grpSp>
      <p:pic>
        <p:nvPicPr>
          <p:cNvPr id="494" name="Google Shape;282;p46" descr="Google Shape;282;p4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3462" y="1505985"/>
            <a:ext cx="1058976" cy="1058977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Google Shape;283;p46"/>
          <p:cNvSpPr txBox="1"/>
          <p:nvPr/>
        </p:nvSpPr>
        <p:spPr>
          <a:xfrm>
            <a:off x="5577552" y="-8425"/>
            <a:ext cx="3566400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96" name="Google Shape;284;p46" descr="Google Shape;284;p4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97" name="Google Shape;285;p46"/>
          <p:cNvSpPr txBox="1"/>
          <p:nvPr/>
        </p:nvSpPr>
        <p:spPr>
          <a:xfrm>
            <a:off x="132149" y="765000"/>
            <a:ext cx="7754102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Come si collegano i blocchi?</a:t>
            </a:r>
          </a:p>
        </p:txBody>
      </p:sp>
      <p:pic>
        <p:nvPicPr>
          <p:cNvPr id="498" name="Google Shape;286;p46" descr="Google Shape;286;p46"/>
          <p:cNvPicPr>
            <a:picLocks noChangeAspect="1"/>
          </p:cNvPicPr>
          <p:nvPr/>
        </p:nvPicPr>
        <p:blipFill>
          <a:blip r:embed="rId6">
            <a:extLst/>
          </a:blip>
          <a:srcRect l="11612" t="16277" r="49062" b="19231"/>
          <a:stretch>
            <a:fillRect/>
          </a:stretch>
        </p:blipFill>
        <p:spPr>
          <a:xfrm>
            <a:off x="554699" y="5232541"/>
            <a:ext cx="1549501" cy="1092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Google Shape;287;p46" descr="Google Shape;287;p46"/>
          <p:cNvPicPr>
            <a:picLocks noChangeAspect="1"/>
          </p:cNvPicPr>
          <p:nvPr/>
        </p:nvPicPr>
        <p:blipFill>
          <a:blip r:embed="rId7">
            <a:extLst/>
          </a:blip>
          <a:srcRect l="20307" t="33806" r="74476" b="56805"/>
          <a:stretch>
            <a:fillRect/>
          </a:stretch>
        </p:blipFill>
        <p:spPr>
          <a:xfrm rot="691218">
            <a:off x="6824664" y="5443603"/>
            <a:ext cx="1375418" cy="795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Google Shape;288;p46" descr="Google Shape;288;p4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88938" y="5226236"/>
            <a:ext cx="1058977" cy="1058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293;p47" descr="Google Shape;293;p4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9847" y="1295400"/>
            <a:ext cx="3794153" cy="2515853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Google Shape;294;p47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504" name="Google Shape;295;p47" descr="Google Shape;295;p4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5474" y="1561248"/>
            <a:ext cx="3774288" cy="2515853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Google Shape;296;p47"/>
          <p:cNvSpPr txBox="1"/>
          <p:nvPr/>
        </p:nvSpPr>
        <p:spPr>
          <a:xfrm>
            <a:off x="5894407" y="-8425"/>
            <a:ext cx="3249545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506" name="Google Shape;297;p47" descr="Google Shape;297;p4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07" name="Google Shape;298;p47"/>
          <p:cNvSpPr txBox="1"/>
          <p:nvPr/>
        </p:nvSpPr>
        <p:spPr>
          <a:xfrm>
            <a:off x="132149" y="765000"/>
            <a:ext cx="7754102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Cos'altro usa il Bluetooth?</a:t>
            </a:r>
          </a:p>
        </p:txBody>
      </p:sp>
      <p:pic>
        <p:nvPicPr>
          <p:cNvPr id="508" name="Google Shape;299;p47" descr="Google Shape;299;p4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292025" y="3267049"/>
            <a:ext cx="2481724" cy="3308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305;p48"/>
          <p:cNvGrpSpPr/>
          <p:nvPr/>
        </p:nvGrpSpPr>
        <p:grpSpPr>
          <a:xfrm>
            <a:off x="5633724" y="3277250"/>
            <a:ext cx="2433904" cy="626104"/>
            <a:chOff x="-1" y="-1"/>
            <a:chExt cx="2433902" cy="626103"/>
          </a:xfrm>
        </p:grpSpPr>
        <p:sp>
          <p:nvSpPr>
            <p:cNvPr id="512" name="Rettangolo"/>
            <p:cNvSpPr/>
            <p:nvPr/>
          </p:nvSpPr>
          <p:spPr>
            <a:xfrm>
              <a:off x="-2" y="-2"/>
              <a:ext cx="2433904" cy="626104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3" name="Bluetooth"/>
            <p:cNvSpPr txBox="1"/>
            <p:nvPr/>
          </p:nvSpPr>
          <p:spPr>
            <a:xfrm>
              <a:off x="-2" y="-1"/>
              <a:ext cx="2433904" cy="5638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bluetooth</a:t>
              </a:r>
            </a:p>
          </p:txBody>
        </p:sp>
      </p:grpSp>
      <p:grpSp>
        <p:nvGrpSpPr>
          <p:cNvPr id="517" name="Google Shape;306;p48"/>
          <p:cNvGrpSpPr/>
          <p:nvPr/>
        </p:nvGrpSpPr>
        <p:grpSpPr>
          <a:xfrm>
            <a:off x="3182798" y="5082298"/>
            <a:ext cx="2007002" cy="626104"/>
            <a:chOff x="0" y="-1"/>
            <a:chExt cx="2007000" cy="626103"/>
          </a:xfrm>
        </p:grpSpPr>
        <p:sp>
          <p:nvSpPr>
            <p:cNvPr id="515" name="Rettangolo"/>
            <p:cNvSpPr/>
            <p:nvPr/>
          </p:nvSpPr>
          <p:spPr>
            <a:xfrm>
              <a:off x="0" y="-2"/>
              <a:ext cx="2007001" cy="626104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6" name="Software"/>
            <p:cNvSpPr txBox="1"/>
            <p:nvPr/>
          </p:nvSpPr>
          <p:spPr>
            <a:xfrm>
              <a:off x="0" y="-1"/>
              <a:ext cx="2007001" cy="5638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Software</a:t>
              </a:r>
            </a:p>
          </p:txBody>
        </p:sp>
      </p:grpSp>
      <p:grpSp>
        <p:nvGrpSpPr>
          <p:cNvPr id="520" name="Google Shape;307;p48"/>
          <p:cNvGrpSpPr/>
          <p:nvPr/>
        </p:nvGrpSpPr>
        <p:grpSpPr>
          <a:xfrm>
            <a:off x="1127747" y="2712422"/>
            <a:ext cx="1904404" cy="626104"/>
            <a:chOff x="-1" y="-1"/>
            <a:chExt cx="1904402" cy="626103"/>
          </a:xfrm>
        </p:grpSpPr>
        <p:sp>
          <p:nvSpPr>
            <p:cNvPr id="518" name="Rettangolo"/>
            <p:cNvSpPr/>
            <p:nvPr/>
          </p:nvSpPr>
          <p:spPr>
            <a:xfrm>
              <a:off x="-2" y="-2"/>
              <a:ext cx="1904404" cy="626104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9" name="Hardware"/>
            <p:cNvSpPr txBox="1"/>
            <p:nvPr/>
          </p:nvSpPr>
          <p:spPr>
            <a:xfrm>
              <a:off x="-2" y="-1"/>
              <a:ext cx="1904404" cy="5638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Hardware</a:t>
              </a:r>
            </a:p>
          </p:txBody>
        </p:sp>
      </p:grpSp>
      <p:sp>
        <p:nvSpPr>
          <p:cNvPr id="521" name="Google Shape;308;p48"/>
          <p:cNvSpPr txBox="1"/>
          <p:nvPr/>
        </p:nvSpPr>
        <p:spPr>
          <a:xfrm>
            <a:off x="6171922" y="33388"/>
            <a:ext cx="3137130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522" name="Google Shape;309;p48" descr="Google Shape;309;p4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23" name="Google Shape;310;p48"/>
          <p:cNvSpPr txBox="1"/>
          <p:nvPr/>
        </p:nvSpPr>
        <p:spPr>
          <a:xfrm>
            <a:off x="132149" y="841200"/>
            <a:ext cx="7754102" cy="1005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Discutere con un partner cosa significano queste parole chiave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315;p49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526" name="Google Shape;316;p49" descr="Google Shape;316;p49"/>
          <p:cNvPicPr>
            <a:picLocks noChangeAspect="1"/>
          </p:cNvPicPr>
          <p:nvPr/>
        </p:nvPicPr>
        <p:blipFill>
          <a:blip r:embed="rId2">
            <a:extLst/>
          </a:blip>
          <a:srcRect l="0" t="56026" r="0" b="0"/>
          <a:stretch>
            <a:fillRect/>
          </a:stretch>
        </p:blipFill>
        <p:spPr>
          <a:xfrm>
            <a:off x="3672375" y="1566550"/>
            <a:ext cx="5223777" cy="1269374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27" name="Google Shape;317;p49" descr="Google Shape;317;p49"/>
          <p:cNvPicPr>
            <a:picLocks noChangeAspect="1"/>
          </p:cNvPicPr>
          <p:nvPr/>
        </p:nvPicPr>
        <p:blipFill>
          <a:blip r:embed="rId3">
            <a:extLst/>
          </a:blip>
          <a:srcRect l="0" t="55984" r="0" b="0"/>
          <a:stretch>
            <a:fillRect/>
          </a:stretch>
        </p:blipFill>
        <p:spPr>
          <a:xfrm>
            <a:off x="3672375" y="3401227"/>
            <a:ext cx="5223777" cy="1269374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28" name="Google Shape;318;p49" descr="Google Shape;318;p49"/>
          <p:cNvPicPr>
            <a:picLocks noChangeAspect="1"/>
          </p:cNvPicPr>
          <p:nvPr/>
        </p:nvPicPr>
        <p:blipFill>
          <a:blip r:embed="rId4">
            <a:extLst/>
          </a:blip>
          <a:srcRect l="0" t="53488" r="0" b="0"/>
          <a:stretch>
            <a:fillRect/>
          </a:stretch>
        </p:blipFill>
        <p:spPr>
          <a:xfrm>
            <a:off x="3672375" y="5090300"/>
            <a:ext cx="5223777" cy="135687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31" name="Google Shape;319;p49"/>
          <p:cNvGrpSpPr/>
          <p:nvPr/>
        </p:nvGrpSpPr>
        <p:grpSpPr>
          <a:xfrm>
            <a:off x="182957" y="1297181"/>
            <a:ext cx="3310487" cy="1985744"/>
            <a:chOff x="0" y="0"/>
            <a:chExt cx="3310485" cy="1985743"/>
          </a:xfrm>
        </p:grpSpPr>
        <p:sp>
          <p:nvSpPr>
            <p:cNvPr id="529" name="Rettangolo arrotondato"/>
            <p:cNvSpPr/>
            <p:nvPr/>
          </p:nvSpPr>
          <p:spPr>
            <a:xfrm>
              <a:off x="0" y="212669"/>
              <a:ext cx="3310486" cy="1560405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0" name="Inputs…"/>
            <p:cNvSpPr txBox="1"/>
            <p:nvPr/>
          </p:nvSpPr>
          <p:spPr>
            <a:xfrm>
              <a:off x="76171" y="-1"/>
              <a:ext cx="3158144" cy="19857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Input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b="1"/>
                <a:t>Blocchi </a:t>
              </a:r>
              <a:r>
                <a:t>che immettono</a:t>
              </a:r>
              <a:r>
                <a:rPr b="1"/>
                <a:t> </a:t>
              </a:r>
              <a:r>
                <a:t>dati in diverse forme, ad esempio un sensore o la pressione di un tasto o di un pulsante.</a:t>
              </a:r>
            </a:p>
          </p:txBody>
        </p:sp>
      </p:grpSp>
      <p:grpSp>
        <p:nvGrpSpPr>
          <p:cNvPr id="534" name="Google Shape;320;p49"/>
          <p:cNvGrpSpPr/>
          <p:nvPr/>
        </p:nvGrpSpPr>
        <p:grpSpPr>
          <a:xfrm>
            <a:off x="125418" y="3258651"/>
            <a:ext cx="3425565" cy="1745990"/>
            <a:chOff x="0" y="-154389"/>
            <a:chExt cx="3425564" cy="1745989"/>
          </a:xfrm>
        </p:grpSpPr>
        <p:sp>
          <p:nvSpPr>
            <p:cNvPr id="532" name="Rettangolo arrotondato"/>
            <p:cNvSpPr/>
            <p:nvPr/>
          </p:nvSpPr>
          <p:spPr>
            <a:xfrm>
              <a:off x="0" y="17212"/>
              <a:ext cx="3425565" cy="1402788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3" name="Outputs…"/>
            <p:cNvSpPr txBox="1"/>
            <p:nvPr/>
          </p:nvSpPr>
          <p:spPr>
            <a:xfrm>
              <a:off x="68477" y="-154390"/>
              <a:ext cx="3288610" cy="17459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Output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Blocchi che fanno uscire dati in diverse forme, ad esempio luce, movimento, suono.</a:t>
              </a:r>
            </a:p>
          </p:txBody>
        </p:sp>
      </p:grpSp>
      <p:grpSp>
        <p:nvGrpSpPr>
          <p:cNvPr id="537" name="Google Shape;321;p49"/>
          <p:cNvGrpSpPr/>
          <p:nvPr/>
        </p:nvGrpSpPr>
        <p:grpSpPr>
          <a:xfrm>
            <a:off x="225223" y="5233701"/>
            <a:ext cx="3225955" cy="1375966"/>
            <a:chOff x="0" y="-147810"/>
            <a:chExt cx="3225953" cy="1375965"/>
          </a:xfrm>
        </p:grpSpPr>
        <p:sp>
          <p:nvSpPr>
            <p:cNvPr id="535" name="Rettangolo arrotondato"/>
            <p:cNvSpPr/>
            <p:nvPr/>
          </p:nvSpPr>
          <p:spPr>
            <a:xfrm>
              <a:off x="-1" y="23727"/>
              <a:ext cx="3225955" cy="103289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6" name="Behaviors…"/>
            <p:cNvSpPr txBox="1"/>
            <p:nvPr/>
          </p:nvSpPr>
          <p:spPr>
            <a:xfrm>
              <a:off x="50420" y="-147811"/>
              <a:ext cx="3125113" cy="13759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Comportamenti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Blocchi che cambiano il  comportamento del sistema.</a:t>
              </a:r>
            </a:p>
          </p:txBody>
        </p:sp>
      </p:grpSp>
      <p:sp>
        <p:nvSpPr>
          <p:cNvPr id="538" name="Google Shape;322;p49"/>
          <p:cNvSpPr txBox="1"/>
          <p:nvPr/>
        </p:nvSpPr>
        <p:spPr>
          <a:xfrm>
            <a:off x="6044350" y="-4810"/>
            <a:ext cx="30996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539" name="Google Shape;323;p49" descr="Google Shape;323;p4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Google Shape;324;p49"/>
          <p:cNvSpPr txBox="1"/>
          <p:nvPr/>
        </p:nvSpPr>
        <p:spPr>
          <a:xfrm>
            <a:off x="55950" y="781924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Ci sono 3 schede di blocchi sull'area di lavoro</a:t>
            </a:r>
          </a:p>
        </p:txBody>
      </p:sp>
      <p:sp>
        <p:nvSpPr>
          <p:cNvPr id="541" name="Google Shape;325;p49"/>
          <p:cNvSpPr/>
          <p:nvPr/>
        </p:nvSpPr>
        <p:spPr>
          <a:xfrm>
            <a:off x="5109500" y="5645375"/>
            <a:ext cx="658803" cy="273903"/>
          </a:xfrm>
          <a:prstGeom prst="ellipse">
            <a:avLst/>
          </a:prstGeom>
          <a:ln w="19050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42" name="Google Shape;326;p49"/>
          <p:cNvSpPr/>
          <p:nvPr/>
        </p:nvSpPr>
        <p:spPr>
          <a:xfrm>
            <a:off x="3672375" y="2009725"/>
            <a:ext cx="658803" cy="273902"/>
          </a:xfrm>
          <a:prstGeom prst="ellipse">
            <a:avLst/>
          </a:prstGeom>
          <a:ln w="19050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43" name="Google Shape;327;p49"/>
          <p:cNvSpPr/>
          <p:nvPr/>
        </p:nvSpPr>
        <p:spPr>
          <a:xfrm>
            <a:off x="4360424" y="3867322"/>
            <a:ext cx="658803" cy="273903"/>
          </a:xfrm>
          <a:prstGeom prst="ellipse">
            <a:avLst/>
          </a:prstGeom>
          <a:ln w="19050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332;p50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548" name="Google Shape;333;p50"/>
          <p:cNvGrpSpPr/>
          <p:nvPr/>
        </p:nvGrpSpPr>
        <p:grpSpPr>
          <a:xfrm>
            <a:off x="978374" y="1523177"/>
            <a:ext cx="2856903" cy="1300448"/>
            <a:chOff x="0" y="0"/>
            <a:chExt cx="2856902" cy="1300447"/>
          </a:xfrm>
        </p:grpSpPr>
        <p:sp>
          <p:nvSpPr>
            <p:cNvPr id="546" name="Rettangolo arrotondato"/>
            <p:cNvSpPr/>
            <p:nvPr/>
          </p:nvSpPr>
          <p:spPr>
            <a:xfrm>
              <a:off x="0" y="34924"/>
              <a:ext cx="2856903" cy="123060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7" name="Turn on and pair an       RGB LED block (output) and drag onto the workspace"/>
            <p:cNvSpPr txBox="1"/>
            <p:nvPr/>
          </p:nvSpPr>
          <p:spPr>
            <a:xfrm>
              <a:off x="60072" y="0"/>
              <a:ext cx="2736758" cy="1300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Accendere e accoppiare un blocco LED        RGB (</a:t>
              </a:r>
              <a:r>
                <a:rPr b="1"/>
                <a:t>output</a:t>
              </a:r>
              <a:r>
                <a:t>) e trascinarlo sullo spazio di lavoro.</a:t>
              </a:r>
            </a:p>
          </p:txBody>
        </p:sp>
      </p:grpSp>
      <p:grpSp>
        <p:nvGrpSpPr>
          <p:cNvPr id="551" name="Google Shape;334;p50"/>
          <p:cNvGrpSpPr/>
          <p:nvPr/>
        </p:nvGrpSpPr>
        <p:grpSpPr>
          <a:xfrm>
            <a:off x="978374" y="3430575"/>
            <a:ext cx="2856903" cy="1021049"/>
            <a:chOff x="0" y="0"/>
            <a:chExt cx="2856902" cy="1021047"/>
          </a:xfrm>
        </p:grpSpPr>
        <p:sp>
          <p:nvSpPr>
            <p:cNvPr id="549" name="Rettangolo arrotondato"/>
            <p:cNvSpPr/>
            <p:nvPr/>
          </p:nvSpPr>
          <p:spPr>
            <a:xfrm>
              <a:off x="0" y="86774"/>
              <a:ext cx="2856903" cy="847503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0" name="Drag a Key Press (input) onto the workspace"/>
            <p:cNvSpPr txBox="1"/>
            <p:nvPr/>
          </p:nvSpPr>
          <p:spPr>
            <a:xfrm>
              <a:off x="41370" y="0"/>
              <a:ext cx="2774162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un tasto Premere (</a:t>
              </a:r>
              <a:r>
                <a:rPr b="1"/>
                <a:t>input</a:t>
              </a:r>
              <a:r>
                <a:t>) sull'area di lavoro</a:t>
              </a:r>
            </a:p>
          </p:txBody>
        </p:sp>
      </p:grpSp>
      <p:pic>
        <p:nvPicPr>
          <p:cNvPr id="552" name="Google Shape;335;p50" descr="Google Shape;335;p50"/>
          <p:cNvPicPr>
            <a:picLocks noChangeAspect="1"/>
          </p:cNvPicPr>
          <p:nvPr/>
        </p:nvPicPr>
        <p:blipFill>
          <a:blip r:embed="rId2">
            <a:extLst/>
          </a:blip>
          <a:srcRect l="0" t="25512" r="0" b="0"/>
          <a:stretch>
            <a:fillRect/>
          </a:stretch>
        </p:blipFill>
        <p:spPr>
          <a:xfrm>
            <a:off x="4493524" y="4983550"/>
            <a:ext cx="3849328" cy="158928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55" name="Google Shape;336;p50"/>
          <p:cNvGrpSpPr/>
          <p:nvPr/>
        </p:nvGrpSpPr>
        <p:grpSpPr>
          <a:xfrm>
            <a:off x="978374" y="5377688"/>
            <a:ext cx="2856903" cy="801003"/>
            <a:chOff x="0" y="0"/>
            <a:chExt cx="2856902" cy="801002"/>
          </a:xfrm>
        </p:grpSpPr>
        <p:sp>
          <p:nvSpPr>
            <p:cNvPr id="553" name="Rettangolo arrotondato"/>
            <p:cNvSpPr/>
            <p:nvPr/>
          </p:nvSpPr>
          <p:spPr>
            <a:xfrm>
              <a:off x="0" y="-1"/>
              <a:ext cx="2856903" cy="80100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4" name="Drag a line to connect the two blocks"/>
            <p:cNvSpPr txBox="1"/>
            <p:nvPr/>
          </p:nvSpPr>
          <p:spPr>
            <a:xfrm>
              <a:off x="39101" y="29675"/>
              <a:ext cx="2778700" cy="741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Trascinare una linea per collegare i due blocchi</a:t>
              </a:r>
            </a:p>
          </p:txBody>
        </p:sp>
      </p:grpSp>
      <p:sp>
        <p:nvSpPr>
          <p:cNvPr id="556" name="Google Shape;337;p50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557" name="Google Shape;338;p50" descr="Google Shape;338;p5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58" name="Google Shape;339;p50"/>
          <p:cNvSpPr txBox="1"/>
          <p:nvPr/>
        </p:nvSpPr>
        <p:spPr>
          <a:xfrm>
            <a:off x="55950" y="765000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Blocchi di collegamento sullo spazio di lavoro</a:t>
            </a:r>
          </a:p>
        </p:txBody>
      </p:sp>
      <p:grpSp>
        <p:nvGrpSpPr>
          <p:cNvPr id="561" name="Google Shape;340;p50"/>
          <p:cNvGrpSpPr/>
          <p:nvPr/>
        </p:nvGrpSpPr>
        <p:grpSpPr>
          <a:xfrm>
            <a:off x="306063" y="1612350"/>
            <a:ext cx="512103" cy="512103"/>
            <a:chOff x="0" y="0"/>
            <a:chExt cx="512102" cy="512102"/>
          </a:xfrm>
        </p:grpSpPr>
        <p:sp>
          <p:nvSpPr>
            <p:cNvPr id="559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0" name="1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564" name="Google Shape;341;p50"/>
          <p:cNvGrpSpPr/>
          <p:nvPr/>
        </p:nvGrpSpPr>
        <p:grpSpPr>
          <a:xfrm>
            <a:off x="306063" y="3517350"/>
            <a:ext cx="512103" cy="512103"/>
            <a:chOff x="0" y="0"/>
            <a:chExt cx="512102" cy="512102"/>
          </a:xfrm>
        </p:grpSpPr>
        <p:sp>
          <p:nvSpPr>
            <p:cNvPr id="562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3" name="2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567" name="Google Shape;342;p50"/>
          <p:cNvGrpSpPr/>
          <p:nvPr/>
        </p:nvGrpSpPr>
        <p:grpSpPr>
          <a:xfrm>
            <a:off x="306063" y="5438525"/>
            <a:ext cx="512103" cy="512103"/>
            <a:chOff x="0" y="0"/>
            <a:chExt cx="512102" cy="512102"/>
          </a:xfrm>
        </p:grpSpPr>
        <p:sp>
          <p:nvSpPr>
            <p:cNvPr id="565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6" name="3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pic>
        <p:nvPicPr>
          <p:cNvPr id="568" name="Google Shape;343;p50" descr="Google Shape;343;p50"/>
          <p:cNvPicPr>
            <a:picLocks noChangeAspect="1"/>
          </p:cNvPicPr>
          <p:nvPr/>
        </p:nvPicPr>
        <p:blipFill>
          <a:blip r:embed="rId4">
            <a:extLst/>
          </a:blip>
          <a:srcRect l="0" t="20676" r="57393" b="25646"/>
          <a:stretch>
            <a:fillRect/>
          </a:stretch>
        </p:blipFill>
        <p:spPr>
          <a:xfrm>
            <a:off x="4493512" y="1508788"/>
            <a:ext cx="3833930" cy="155257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69" name="Google Shape;344;p50" descr="Google Shape;344;p50"/>
          <p:cNvPicPr>
            <a:picLocks noChangeAspect="1"/>
          </p:cNvPicPr>
          <p:nvPr/>
        </p:nvPicPr>
        <p:blipFill>
          <a:blip r:embed="rId5">
            <a:extLst/>
          </a:blip>
          <a:srcRect l="0" t="16751" r="57454" b="26154"/>
          <a:stretch>
            <a:fillRect/>
          </a:stretch>
        </p:blipFill>
        <p:spPr>
          <a:xfrm>
            <a:off x="4499924" y="3198349"/>
            <a:ext cx="3833930" cy="165374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70" name="Google Shape;345;p50"/>
          <p:cNvSpPr/>
          <p:nvPr/>
        </p:nvSpPr>
        <p:spPr>
          <a:xfrm flipV="1">
            <a:off x="5484000" y="3771450"/>
            <a:ext cx="324002" cy="666602"/>
          </a:xfrm>
          <a:prstGeom prst="line">
            <a:avLst/>
          </a:prstGeom>
          <a:ln w="19050">
            <a:solidFill>
              <a:srgbClr val="08D0C4"/>
            </a:solidFill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571" name="Google Shape;346;p50"/>
          <p:cNvSpPr/>
          <p:nvPr/>
        </p:nvSpPr>
        <p:spPr>
          <a:xfrm>
            <a:off x="5682074" y="5148124"/>
            <a:ext cx="573302" cy="2702"/>
          </a:xfrm>
          <a:prstGeom prst="line">
            <a:avLst/>
          </a:prstGeom>
          <a:ln w="19050">
            <a:solidFill>
              <a:srgbClr val="08D0C4"/>
            </a:solidFill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351;p51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574" name="Google Shape;352;p51" descr="Google Shape;352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08725" y="5598924"/>
            <a:ext cx="1461102" cy="11473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7" name="Google Shape;353;p51"/>
          <p:cNvGrpSpPr/>
          <p:nvPr/>
        </p:nvGrpSpPr>
        <p:grpSpPr>
          <a:xfrm>
            <a:off x="1445750" y="5006699"/>
            <a:ext cx="3093963" cy="1230903"/>
            <a:chOff x="0" y="0"/>
            <a:chExt cx="3093962" cy="1230901"/>
          </a:xfrm>
        </p:grpSpPr>
        <p:sp>
          <p:nvSpPr>
            <p:cNvPr id="575" name="Forma"/>
            <p:cNvSpPr/>
            <p:nvPr/>
          </p:nvSpPr>
          <p:spPr>
            <a:xfrm>
              <a:off x="0" y="0"/>
              <a:ext cx="3093963" cy="123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621" y="0"/>
                  </a:lnTo>
                  <a:lnTo>
                    <a:pt x="18621" y="12600"/>
                  </a:lnTo>
                  <a:lnTo>
                    <a:pt x="21600" y="20644"/>
                  </a:lnTo>
                  <a:lnTo>
                    <a:pt x="18621" y="18000"/>
                  </a:lnTo>
                  <a:lnTo>
                    <a:pt x="18621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576" name="Can you remember…"/>
            <p:cNvSpPr txBox="1"/>
            <p:nvPr/>
          </p:nvSpPr>
          <p:spPr>
            <a:xfrm>
              <a:off x="0" y="104925"/>
              <a:ext cx="2667301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Riesci a riconoscere 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qual’è l’</a:t>
              </a:r>
              <a:r>
                <a:rPr b="1"/>
                <a:t>input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e qual’è l’</a:t>
              </a:r>
              <a:r>
                <a:rPr b="1"/>
                <a:t>output</a:t>
              </a:r>
              <a:r>
                <a:t>?</a:t>
              </a:r>
            </a:p>
          </p:txBody>
        </p:sp>
      </p:grpSp>
      <p:pic>
        <p:nvPicPr>
          <p:cNvPr id="578" name="Google Shape;354;p51" descr="Google Shape;354;p5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5750" y="1870878"/>
            <a:ext cx="6252501" cy="283996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79" name="Google Shape;355;p51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580" name="Google Shape;356;p51" descr="Google Shape;356;p5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81" name="Google Shape;357;p51"/>
          <p:cNvSpPr txBox="1"/>
          <p:nvPr/>
        </p:nvSpPr>
        <p:spPr>
          <a:xfrm>
            <a:off x="113925" y="789149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che accende e spegne la luce.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362;p52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584" name="Google Shape;363;p52" descr="Google Shape;363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0985" y="1554262"/>
            <a:ext cx="3508280" cy="176009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87" name="Google Shape;364;p52"/>
          <p:cNvGrpSpPr/>
          <p:nvPr/>
        </p:nvGrpSpPr>
        <p:grpSpPr>
          <a:xfrm>
            <a:off x="1100975" y="3819025"/>
            <a:ext cx="1316102" cy="847502"/>
            <a:chOff x="0" y="0"/>
            <a:chExt cx="1316101" cy="847501"/>
          </a:xfrm>
        </p:grpSpPr>
        <p:sp>
          <p:nvSpPr>
            <p:cNvPr id="585" name="Rettangolo arrotondato"/>
            <p:cNvSpPr/>
            <p:nvPr/>
          </p:nvSpPr>
          <p:spPr>
            <a:xfrm>
              <a:off x="0" y="0"/>
              <a:ext cx="1316102" cy="8475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86" name="Select a color"/>
            <p:cNvSpPr txBox="1"/>
            <p:nvPr/>
          </p:nvSpPr>
          <p:spPr>
            <a:xfrm>
              <a:off x="41371" y="52924"/>
              <a:ext cx="1233360" cy="741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Seleziona un colore</a:t>
              </a:r>
            </a:p>
          </p:txBody>
        </p:sp>
      </p:grpSp>
      <p:pic>
        <p:nvPicPr>
          <p:cNvPr id="588" name="Google Shape;365;p52" descr="Google Shape;365;p5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58950" y="3742830"/>
            <a:ext cx="1709700" cy="262634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91" name="Google Shape;366;p52"/>
          <p:cNvGrpSpPr/>
          <p:nvPr/>
        </p:nvGrpSpPr>
        <p:grpSpPr>
          <a:xfrm>
            <a:off x="5933225" y="3745950"/>
            <a:ext cx="2423102" cy="606603"/>
            <a:chOff x="0" y="0"/>
            <a:chExt cx="2423101" cy="606602"/>
          </a:xfrm>
        </p:grpSpPr>
        <p:sp>
          <p:nvSpPr>
            <p:cNvPr id="589" name="Rettangolo arrotondato"/>
            <p:cNvSpPr/>
            <p:nvPr/>
          </p:nvSpPr>
          <p:spPr>
            <a:xfrm>
              <a:off x="0" y="-1"/>
              <a:ext cx="2423102" cy="60660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90" name="Test your system!"/>
            <p:cNvSpPr txBox="1"/>
            <p:nvPr/>
          </p:nvSpPr>
          <p:spPr>
            <a:xfrm>
              <a:off x="29611" y="72175"/>
              <a:ext cx="2363880" cy="462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Prova il tuo sistema!   </a:t>
              </a:r>
            </a:p>
          </p:txBody>
        </p:sp>
      </p:grpSp>
      <p:pic>
        <p:nvPicPr>
          <p:cNvPr id="592" name="Google Shape;367;p52" descr="Google Shape;367;p5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91900" y="4536025"/>
            <a:ext cx="3701978" cy="176007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95" name="Google Shape;368;p52"/>
          <p:cNvGrpSpPr/>
          <p:nvPr/>
        </p:nvGrpSpPr>
        <p:grpSpPr>
          <a:xfrm>
            <a:off x="4820525" y="1772475"/>
            <a:ext cx="2913903" cy="1021049"/>
            <a:chOff x="0" y="0"/>
            <a:chExt cx="2913902" cy="1021047"/>
          </a:xfrm>
        </p:grpSpPr>
        <p:sp>
          <p:nvSpPr>
            <p:cNvPr id="593" name="Rettangolo arrotondato"/>
            <p:cNvSpPr/>
            <p:nvPr/>
          </p:nvSpPr>
          <p:spPr>
            <a:xfrm>
              <a:off x="0" y="86774"/>
              <a:ext cx="2913903" cy="847503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94" name="Click into the settings of the RGB LED"/>
            <p:cNvSpPr txBox="1"/>
            <p:nvPr/>
          </p:nvSpPr>
          <p:spPr>
            <a:xfrm>
              <a:off x="41371" y="0"/>
              <a:ext cx="2831159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Fare clic sulle impostazioni del </a:t>
              </a:r>
              <a:r>
                <a:rPr b="1"/>
                <a:t>LED RGB</a:t>
              </a:r>
            </a:p>
          </p:txBody>
        </p:sp>
      </p:grpSp>
      <p:sp>
        <p:nvSpPr>
          <p:cNvPr id="596" name="Google Shape;369;p52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Debug It! </a:t>
            </a:r>
          </a:p>
        </p:txBody>
      </p:sp>
      <p:pic>
        <p:nvPicPr>
          <p:cNvPr id="597" name="Google Shape;370;p52" descr="Google Shape;370;p5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Google Shape;371;p52"/>
          <p:cNvSpPr txBox="1"/>
          <p:nvPr/>
        </p:nvSpPr>
        <p:spPr>
          <a:xfrm>
            <a:off x="113925" y="789149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Come posso cambiare il colore della luce?</a:t>
            </a:r>
          </a:p>
        </p:txBody>
      </p:sp>
      <p:grpSp>
        <p:nvGrpSpPr>
          <p:cNvPr id="601" name="Google Shape;372;p52"/>
          <p:cNvGrpSpPr/>
          <p:nvPr/>
        </p:nvGrpSpPr>
        <p:grpSpPr>
          <a:xfrm>
            <a:off x="306063" y="1612350"/>
            <a:ext cx="512103" cy="512103"/>
            <a:chOff x="0" y="0"/>
            <a:chExt cx="512102" cy="512102"/>
          </a:xfrm>
        </p:grpSpPr>
        <p:sp>
          <p:nvSpPr>
            <p:cNvPr id="599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0" name="1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604" name="Google Shape;373;p52"/>
          <p:cNvGrpSpPr/>
          <p:nvPr/>
        </p:nvGrpSpPr>
        <p:grpSpPr>
          <a:xfrm>
            <a:off x="306063" y="3745950"/>
            <a:ext cx="512103" cy="512103"/>
            <a:chOff x="0" y="0"/>
            <a:chExt cx="512102" cy="512102"/>
          </a:xfrm>
        </p:grpSpPr>
        <p:sp>
          <p:nvSpPr>
            <p:cNvPr id="602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3" name="2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607" name="Google Shape;374;p52"/>
          <p:cNvGrpSpPr/>
          <p:nvPr/>
        </p:nvGrpSpPr>
        <p:grpSpPr>
          <a:xfrm>
            <a:off x="5191888" y="3745950"/>
            <a:ext cx="512103" cy="512103"/>
            <a:chOff x="0" y="0"/>
            <a:chExt cx="512102" cy="512102"/>
          </a:xfrm>
        </p:grpSpPr>
        <p:sp>
          <p:nvSpPr>
            <p:cNvPr id="605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6" name="3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608" name="Google Shape;375;p52"/>
          <p:cNvSpPr/>
          <p:nvPr/>
        </p:nvSpPr>
        <p:spPr>
          <a:xfrm flipH="1">
            <a:off x="4202824" y="2282999"/>
            <a:ext cx="617702" cy="503402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380;p53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611" name="Google Shape;381;p53" descr="Google Shape;381;p5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4124" y="4212275"/>
            <a:ext cx="3216927" cy="242515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614" name="Google Shape;382;p53"/>
          <p:cNvGrpSpPr/>
          <p:nvPr/>
        </p:nvGrpSpPr>
        <p:grpSpPr>
          <a:xfrm>
            <a:off x="2720700" y="4101301"/>
            <a:ext cx="1757102" cy="1148049"/>
            <a:chOff x="0" y="0"/>
            <a:chExt cx="1757101" cy="1148047"/>
          </a:xfrm>
        </p:grpSpPr>
        <p:sp>
          <p:nvSpPr>
            <p:cNvPr id="612" name="Rettangolo arrotondato"/>
            <p:cNvSpPr/>
            <p:nvPr/>
          </p:nvSpPr>
          <p:spPr>
            <a:xfrm>
              <a:off x="0" y="53823"/>
              <a:ext cx="1757102" cy="1040403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13" name="Turn on and pair a Light Sensor"/>
            <p:cNvSpPr txBox="1"/>
            <p:nvPr/>
          </p:nvSpPr>
          <p:spPr>
            <a:xfrm>
              <a:off x="50788" y="-1"/>
              <a:ext cx="1655525" cy="1148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Accendere e accoppiare un </a:t>
              </a:r>
              <a:r>
                <a:rPr b="1"/>
                <a:t>sensore di luminosità</a:t>
              </a:r>
            </a:p>
          </p:txBody>
        </p:sp>
      </p:grpSp>
      <p:sp>
        <p:nvSpPr>
          <p:cNvPr id="615" name="Google Shape;383;p53"/>
          <p:cNvSpPr/>
          <p:nvPr/>
        </p:nvSpPr>
        <p:spPr>
          <a:xfrm flipV="1">
            <a:off x="2527799" y="5850425"/>
            <a:ext cx="2536202" cy="90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616" name="Google Shape;384;p53" descr="Google Shape;384;p5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374" y="4155121"/>
            <a:ext cx="1659677" cy="239808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617" name="Google Shape;385;p53" descr="Google Shape;385;p5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1499" y="1619374"/>
            <a:ext cx="3709252" cy="220872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618" name="Google Shape;386;p53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619" name="Google Shape;387;p53" descr="Google Shape;387;p5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20" name="Google Shape;388;p53"/>
          <p:cNvSpPr txBox="1"/>
          <p:nvPr/>
        </p:nvSpPr>
        <p:spPr>
          <a:xfrm>
            <a:off x="113925" y="789149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"intelligente</a:t>
            </a:r>
          </a:p>
        </p:txBody>
      </p:sp>
      <p:grpSp>
        <p:nvGrpSpPr>
          <p:cNvPr id="623" name="Google Shape;389;p53"/>
          <p:cNvGrpSpPr/>
          <p:nvPr/>
        </p:nvGrpSpPr>
        <p:grpSpPr>
          <a:xfrm>
            <a:off x="205613" y="1619374"/>
            <a:ext cx="512103" cy="512103"/>
            <a:chOff x="0" y="0"/>
            <a:chExt cx="512102" cy="512102"/>
          </a:xfrm>
        </p:grpSpPr>
        <p:sp>
          <p:nvSpPr>
            <p:cNvPr id="621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22" name="1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626" name="Google Shape;390;p53"/>
          <p:cNvGrpSpPr/>
          <p:nvPr/>
        </p:nvGrpSpPr>
        <p:grpSpPr>
          <a:xfrm>
            <a:off x="205613" y="4141775"/>
            <a:ext cx="512103" cy="512103"/>
            <a:chOff x="0" y="0"/>
            <a:chExt cx="512102" cy="512102"/>
          </a:xfrm>
        </p:grpSpPr>
        <p:sp>
          <p:nvSpPr>
            <p:cNvPr id="624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25" name="2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629" name="Google Shape;391;p53"/>
          <p:cNvGrpSpPr/>
          <p:nvPr/>
        </p:nvGrpSpPr>
        <p:grpSpPr>
          <a:xfrm>
            <a:off x="776152" y="1444900"/>
            <a:ext cx="2423596" cy="1686558"/>
            <a:chOff x="0" y="0"/>
            <a:chExt cx="2423594" cy="1686557"/>
          </a:xfrm>
        </p:grpSpPr>
        <p:sp>
          <p:nvSpPr>
            <p:cNvPr id="627" name="Rettangolo arrotondato"/>
            <p:cNvSpPr/>
            <p:nvPr/>
          </p:nvSpPr>
          <p:spPr>
            <a:xfrm>
              <a:off x="0" y="211797"/>
              <a:ext cx="2423595" cy="1262966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28" name="Click the cross to remove the Key Press"/>
            <p:cNvSpPr txBox="1"/>
            <p:nvPr/>
          </p:nvSpPr>
          <p:spPr>
            <a:xfrm>
              <a:off x="61651" y="0"/>
              <a:ext cx="2300291" cy="1686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Fare clic sulla X per rimuovere il </a:t>
              </a:r>
              <a:r>
                <a:rPr b="1"/>
                <a:t>tasto</a:t>
              </a:r>
            </a:p>
          </p:txBody>
        </p:sp>
      </p:grpSp>
      <p:sp>
        <p:nvSpPr>
          <p:cNvPr id="630" name="Google Shape;392;p53"/>
          <p:cNvSpPr/>
          <p:nvPr/>
        </p:nvSpPr>
        <p:spPr>
          <a:xfrm>
            <a:off x="2986200" y="2139575"/>
            <a:ext cx="780302" cy="986399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397;p54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635" name="Google Shape;398;p54"/>
          <p:cNvGrpSpPr/>
          <p:nvPr/>
        </p:nvGrpSpPr>
        <p:grpSpPr>
          <a:xfrm>
            <a:off x="291808" y="5113551"/>
            <a:ext cx="2551835" cy="1869816"/>
            <a:chOff x="0" y="-165338"/>
            <a:chExt cx="2551833" cy="1869814"/>
          </a:xfrm>
        </p:grpSpPr>
        <p:sp>
          <p:nvSpPr>
            <p:cNvPr id="633" name="Rettangolo arrotondato"/>
            <p:cNvSpPr/>
            <p:nvPr/>
          </p:nvSpPr>
          <p:spPr>
            <a:xfrm>
              <a:off x="0" y="89091"/>
              <a:ext cx="2551834" cy="1360957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34" name="Find the                  Light Sensor under the            Inputs tab"/>
            <p:cNvSpPr txBox="1"/>
            <p:nvPr/>
          </p:nvSpPr>
          <p:spPr>
            <a:xfrm>
              <a:off x="66435" y="-165339"/>
              <a:ext cx="2418963" cy="18698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Trovare il                   </a:t>
              </a:r>
              <a:r>
                <a:rPr b="1"/>
                <a:t>sensore di luminosità</a:t>
              </a:r>
              <a:r>
                <a:t> sotto la             scheda</a:t>
              </a:r>
              <a:r>
                <a:rPr b="1"/>
                <a:t> Ingressi</a:t>
              </a:r>
            </a:p>
          </p:txBody>
        </p:sp>
      </p:grpSp>
      <p:grpSp>
        <p:nvGrpSpPr>
          <p:cNvPr id="638" name="Google Shape;399;p54"/>
          <p:cNvGrpSpPr/>
          <p:nvPr/>
        </p:nvGrpSpPr>
        <p:grpSpPr>
          <a:xfrm>
            <a:off x="3455999" y="5253250"/>
            <a:ext cx="2197203" cy="1300449"/>
            <a:chOff x="0" y="-75275"/>
            <a:chExt cx="2197202" cy="1300447"/>
          </a:xfrm>
        </p:grpSpPr>
        <p:sp>
          <p:nvSpPr>
            <p:cNvPr id="636" name="Rettangolo arrotondato"/>
            <p:cNvSpPr/>
            <p:nvPr/>
          </p:nvSpPr>
          <p:spPr>
            <a:xfrm>
              <a:off x="0" y="0"/>
              <a:ext cx="2197203" cy="11499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37" name="Drag the                     Light Sensor onto the workspace"/>
            <p:cNvSpPr txBox="1"/>
            <p:nvPr/>
          </p:nvSpPr>
          <p:spPr>
            <a:xfrm>
              <a:off x="56133" y="-75276"/>
              <a:ext cx="2084936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il                     </a:t>
              </a:r>
              <a:r>
                <a:rPr b="1"/>
                <a:t>sensore di luminosità</a:t>
              </a:r>
              <a:r>
                <a:t> sull'area di lavoro</a:t>
              </a:r>
            </a:p>
          </p:txBody>
        </p:sp>
      </p:grpSp>
      <p:grpSp>
        <p:nvGrpSpPr>
          <p:cNvPr id="641" name="Google Shape;400;p54"/>
          <p:cNvGrpSpPr/>
          <p:nvPr/>
        </p:nvGrpSpPr>
        <p:grpSpPr>
          <a:xfrm>
            <a:off x="6116193" y="5113551"/>
            <a:ext cx="2701764" cy="1942643"/>
            <a:chOff x="0" y="0"/>
            <a:chExt cx="2701763" cy="1942641"/>
          </a:xfrm>
        </p:grpSpPr>
        <p:sp>
          <p:nvSpPr>
            <p:cNvPr id="639" name="Rettangolo arrotondato"/>
            <p:cNvSpPr/>
            <p:nvPr/>
          </p:nvSpPr>
          <p:spPr>
            <a:xfrm>
              <a:off x="0" y="264339"/>
              <a:ext cx="2701764" cy="141396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40" name="Drag a line to connect the           Light Sensor to the  RGB LED"/>
            <p:cNvSpPr txBox="1"/>
            <p:nvPr/>
          </p:nvSpPr>
          <p:spPr>
            <a:xfrm>
              <a:off x="69023" y="0"/>
              <a:ext cx="2563717" cy="1942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una linea per collegare i           il </a:t>
              </a:r>
              <a:r>
                <a:rPr b="1"/>
                <a:t>sensore di luminosità</a:t>
              </a:r>
              <a:r>
                <a:t> al </a:t>
              </a:r>
              <a:r>
                <a:rPr b="1"/>
                <a:t>LED RGB</a:t>
              </a:r>
            </a:p>
          </p:txBody>
        </p:sp>
      </p:grpSp>
      <p:pic>
        <p:nvPicPr>
          <p:cNvPr id="642" name="Google Shape;401;p54" descr="Google Shape;401;p5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675" y="2230298"/>
            <a:ext cx="2133613" cy="285057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643" name="Google Shape;402;p54" descr="Google Shape;402;p5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56011" y="2230298"/>
            <a:ext cx="2155947" cy="285057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644" name="Google Shape;403;p54" descr="Google Shape;403;p5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8481" y="2226198"/>
            <a:ext cx="2150133" cy="285057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645" name="Google Shape;404;p54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646" name="Google Shape;405;p54" descr="Google Shape;405;p5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Google Shape;406;p54"/>
          <p:cNvSpPr txBox="1"/>
          <p:nvPr/>
        </p:nvSpPr>
        <p:spPr>
          <a:xfrm>
            <a:off x="113925" y="789149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"intelligente</a:t>
            </a:r>
          </a:p>
        </p:txBody>
      </p:sp>
      <p:grpSp>
        <p:nvGrpSpPr>
          <p:cNvPr id="650" name="Google Shape;407;p54"/>
          <p:cNvGrpSpPr/>
          <p:nvPr/>
        </p:nvGrpSpPr>
        <p:grpSpPr>
          <a:xfrm>
            <a:off x="1374462" y="1595075"/>
            <a:ext cx="512104" cy="512103"/>
            <a:chOff x="0" y="0"/>
            <a:chExt cx="512102" cy="512102"/>
          </a:xfrm>
        </p:grpSpPr>
        <p:sp>
          <p:nvSpPr>
            <p:cNvPr id="648" name="Cerchio"/>
            <p:cNvSpPr/>
            <p:nvPr/>
          </p:nvSpPr>
          <p:spPr>
            <a:xfrm>
              <a:off x="-1" y="0"/>
              <a:ext cx="512104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49" name="3"/>
            <p:cNvSpPr txBox="1"/>
            <p:nvPr/>
          </p:nvSpPr>
          <p:spPr>
            <a:xfrm>
              <a:off x="74995" y="56675"/>
              <a:ext cx="362111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653" name="Google Shape;408;p54"/>
          <p:cNvGrpSpPr/>
          <p:nvPr/>
        </p:nvGrpSpPr>
        <p:grpSpPr>
          <a:xfrm>
            <a:off x="7187486" y="1554923"/>
            <a:ext cx="512103" cy="512104"/>
            <a:chOff x="0" y="0"/>
            <a:chExt cx="512102" cy="512102"/>
          </a:xfrm>
        </p:grpSpPr>
        <p:sp>
          <p:nvSpPr>
            <p:cNvPr id="651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52" name="5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656" name="Google Shape;409;p54"/>
          <p:cNvGrpSpPr/>
          <p:nvPr/>
        </p:nvGrpSpPr>
        <p:grpSpPr>
          <a:xfrm>
            <a:off x="4212813" y="1554923"/>
            <a:ext cx="512103" cy="512104"/>
            <a:chOff x="0" y="0"/>
            <a:chExt cx="512102" cy="512102"/>
          </a:xfrm>
        </p:grpSpPr>
        <p:sp>
          <p:nvSpPr>
            <p:cNvPr id="654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55" name="4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414;p55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659" name="Google Shape;415;p55" descr="Google Shape;415;p5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77274" y="5700743"/>
            <a:ext cx="1422002" cy="11166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62" name="Google Shape;416;p55"/>
          <p:cNvGrpSpPr/>
          <p:nvPr/>
        </p:nvGrpSpPr>
        <p:grpSpPr>
          <a:xfrm>
            <a:off x="1410550" y="5158451"/>
            <a:ext cx="2552460" cy="1300449"/>
            <a:chOff x="0" y="-111573"/>
            <a:chExt cx="2552459" cy="1300447"/>
          </a:xfrm>
        </p:grpSpPr>
        <p:sp>
          <p:nvSpPr>
            <p:cNvPr id="660" name="Forma"/>
            <p:cNvSpPr/>
            <p:nvPr/>
          </p:nvSpPr>
          <p:spPr>
            <a:xfrm>
              <a:off x="0" y="0"/>
              <a:ext cx="2552460" cy="1077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9053" y="0"/>
                  </a:lnTo>
                  <a:lnTo>
                    <a:pt x="19053" y="12600"/>
                  </a:lnTo>
                  <a:lnTo>
                    <a:pt x="21600" y="19161"/>
                  </a:lnTo>
                  <a:lnTo>
                    <a:pt x="19053" y="18000"/>
                  </a:lnTo>
                  <a:lnTo>
                    <a:pt x="19053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661" name="The Light Sensor ‘reads’ the light levels in the room."/>
            <p:cNvSpPr txBox="1"/>
            <p:nvPr/>
          </p:nvSpPr>
          <p:spPr>
            <a:xfrm>
              <a:off x="-1" y="-111574"/>
              <a:ext cx="2251502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Il </a:t>
              </a:r>
              <a:r>
                <a:rPr b="1"/>
                <a:t>sensore di luminosità</a:t>
              </a:r>
              <a:r>
                <a:t> 'legge' i livelli di luce nella stanza.</a:t>
              </a:r>
            </a:p>
          </p:txBody>
        </p:sp>
      </p:grpSp>
      <p:grpSp>
        <p:nvGrpSpPr>
          <p:cNvPr id="665" name="Google Shape;417;p55"/>
          <p:cNvGrpSpPr/>
          <p:nvPr/>
        </p:nvGrpSpPr>
        <p:grpSpPr>
          <a:xfrm>
            <a:off x="5117357" y="5315298"/>
            <a:ext cx="2903869" cy="1300449"/>
            <a:chOff x="0" y="0"/>
            <a:chExt cx="2903868" cy="1300447"/>
          </a:xfrm>
        </p:grpSpPr>
        <p:sp>
          <p:nvSpPr>
            <p:cNvPr id="663" name="Forma"/>
            <p:cNvSpPr/>
            <p:nvPr/>
          </p:nvSpPr>
          <p:spPr>
            <a:xfrm>
              <a:off x="0" y="62675"/>
              <a:ext cx="2903869" cy="117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576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576" y="21600"/>
                  </a:lnTo>
                  <a:lnTo>
                    <a:pt x="3576" y="9000"/>
                  </a:lnTo>
                  <a:lnTo>
                    <a:pt x="0" y="10728"/>
                  </a:lnTo>
                  <a:lnTo>
                    <a:pt x="3576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664" name="Slowly cover the Light Sensor with your hand.            What happens?"/>
            <p:cNvSpPr txBox="1"/>
            <p:nvPr/>
          </p:nvSpPr>
          <p:spPr>
            <a:xfrm>
              <a:off x="480767" y="0"/>
              <a:ext cx="2423102" cy="1300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Coprire lentamente il </a:t>
              </a:r>
              <a:r>
                <a:rPr b="1"/>
                <a:t>sensore di luce</a:t>
              </a:r>
              <a:r>
                <a:t> con la mano.             Cosa succede?</a:t>
              </a:r>
            </a:p>
          </p:txBody>
        </p:sp>
      </p:grpSp>
      <p:pic>
        <p:nvPicPr>
          <p:cNvPr id="666" name="Google Shape;418;p55" descr="Google Shape;418;p5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4550" y="2233800"/>
            <a:ext cx="4914900" cy="285750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667" name="Google Shape;419;p55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668" name="Google Shape;420;p55" descr="Google Shape;420;p5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69" name="Google Shape;421;p55"/>
          <p:cNvSpPr txBox="1"/>
          <p:nvPr/>
        </p:nvSpPr>
        <p:spPr>
          <a:xfrm>
            <a:off x="113925" y="789149"/>
            <a:ext cx="9717000" cy="54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"intelligente</a:t>
            </a:r>
          </a:p>
        </p:txBody>
      </p:sp>
      <p:grpSp>
        <p:nvGrpSpPr>
          <p:cNvPr id="672" name="Google Shape;422;p55"/>
          <p:cNvGrpSpPr/>
          <p:nvPr/>
        </p:nvGrpSpPr>
        <p:grpSpPr>
          <a:xfrm>
            <a:off x="2900048" y="1574475"/>
            <a:ext cx="3394505" cy="480602"/>
            <a:chOff x="0" y="0"/>
            <a:chExt cx="3394503" cy="480600"/>
          </a:xfrm>
        </p:grpSpPr>
        <p:sp>
          <p:nvSpPr>
            <p:cNvPr id="670" name="Rettangolo arrotondato"/>
            <p:cNvSpPr/>
            <p:nvPr/>
          </p:nvSpPr>
          <p:spPr>
            <a:xfrm>
              <a:off x="-1" y="-1"/>
              <a:ext cx="3394505" cy="4806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71" name="Test your system"/>
            <p:cNvSpPr txBox="1"/>
            <p:nvPr/>
          </p:nvSpPr>
          <p:spPr>
            <a:xfrm>
              <a:off x="23459" y="9174"/>
              <a:ext cx="3347584" cy="462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Prova il tuo sistema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427;p56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677" name="Google Shape;429;p56"/>
          <p:cNvGrpSpPr/>
          <p:nvPr/>
        </p:nvGrpSpPr>
        <p:grpSpPr>
          <a:xfrm>
            <a:off x="496624" y="5414026"/>
            <a:ext cx="2266804" cy="1300449"/>
            <a:chOff x="0" y="0"/>
            <a:chExt cx="2266802" cy="1300447"/>
          </a:xfrm>
        </p:grpSpPr>
        <p:sp>
          <p:nvSpPr>
            <p:cNvPr id="675" name="Rettangolo arrotondato"/>
            <p:cNvSpPr/>
            <p:nvPr/>
          </p:nvSpPr>
          <p:spPr>
            <a:xfrm>
              <a:off x="0" y="60422"/>
              <a:ext cx="2266803" cy="1179603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76" name="Find the Inverse  block under the Behaviours tab"/>
            <p:cNvSpPr txBox="1"/>
            <p:nvPr/>
          </p:nvSpPr>
          <p:spPr>
            <a:xfrm>
              <a:off x="57583" y="-1"/>
              <a:ext cx="2151636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Trovare il blocco </a:t>
              </a:r>
              <a:r>
                <a:rPr b="1"/>
                <a:t>inverso nella </a:t>
              </a:r>
              <a:r>
                <a:t>scheda</a:t>
              </a:r>
              <a:r>
                <a:rPr b="1"/>
                <a:t> Comportamenti</a:t>
              </a:r>
            </a:p>
          </p:txBody>
        </p:sp>
      </p:grpSp>
      <p:grpSp>
        <p:nvGrpSpPr>
          <p:cNvPr id="680" name="Google Shape;430;p56"/>
          <p:cNvGrpSpPr/>
          <p:nvPr/>
        </p:nvGrpSpPr>
        <p:grpSpPr>
          <a:xfrm>
            <a:off x="3395700" y="5449999"/>
            <a:ext cx="2304003" cy="1255503"/>
            <a:chOff x="0" y="0"/>
            <a:chExt cx="2304002" cy="1255501"/>
          </a:xfrm>
        </p:grpSpPr>
        <p:sp>
          <p:nvSpPr>
            <p:cNvPr id="678" name="Rettangolo arrotondato"/>
            <p:cNvSpPr/>
            <p:nvPr/>
          </p:nvSpPr>
          <p:spPr>
            <a:xfrm>
              <a:off x="0" y="0"/>
              <a:ext cx="2304003" cy="12555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79" name="Drag the Inverse block onto the workspace"/>
            <p:cNvSpPr txBox="1"/>
            <p:nvPr/>
          </p:nvSpPr>
          <p:spPr>
            <a:xfrm>
              <a:off x="61286" y="117225"/>
              <a:ext cx="2181429" cy="1021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il blocco</a:t>
              </a:r>
              <a:r>
                <a:rPr b="1"/>
                <a:t> inverso </a:t>
              </a:r>
              <a:r>
                <a:t>sull'area di lavoro</a:t>
              </a:r>
            </a:p>
          </p:txBody>
        </p:sp>
      </p:grpSp>
      <p:grpSp>
        <p:nvGrpSpPr>
          <p:cNvPr id="683" name="Google Shape;431;p56"/>
          <p:cNvGrpSpPr/>
          <p:nvPr/>
        </p:nvGrpSpPr>
        <p:grpSpPr>
          <a:xfrm>
            <a:off x="6221600" y="5427524"/>
            <a:ext cx="2341803" cy="1300449"/>
            <a:chOff x="0" y="0"/>
            <a:chExt cx="2341802" cy="1300447"/>
          </a:xfrm>
        </p:grpSpPr>
        <p:sp>
          <p:nvSpPr>
            <p:cNvPr id="681" name="Rettangolo arrotondato"/>
            <p:cNvSpPr/>
            <p:nvPr/>
          </p:nvSpPr>
          <p:spPr>
            <a:xfrm>
              <a:off x="0" y="22475"/>
              <a:ext cx="2341803" cy="125550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82" name="Drag the Inverse block in between the Light Sensor and the RGB LED"/>
            <p:cNvSpPr txBox="1"/>
            <p:nvPr/>
          </p:nvSpPr>
          <p:spPr>
            <a:xfrm>
              <a:off x="61287" y="0"/>
              <a:ext cx="2219227" cy="1300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il blocco </a:t>
              </a:r>
              <a:r>
                <a:rPr b="1"/>
                <a:t>inverso </a:t>
              </a:r>
              <a:r>
                <a:t>tra il </a:t>
              </a:r>
              <a:r>
                <a:rPr b="1"/>
                <a:t>sensore di luce</a:t>
              </a:r>
              <a:r>
                <a:t> e il </a:t>
              </a:r>
              <a:r>
                <a:rPr b="1"/>
                <a:t>LED RGB.</a:t>
              </a:r>
            </a:p>
          </p:txBody>
        </p:sp>
      </p:grpSp>
      <p:pic>
        <p:nvPicPr>
          <p:cNvPr id="684" name="Google Shape;432;p56" descr="Google Shape;432;p5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625" y="2466095"/>
            <a:ext cx="2266801" cy="285085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685" name="Google Shape;433;p56" descr="Google Shape;433;p5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5700" y="2460443"/>
            <a:ext cx="2266802" cy="285650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686" name="Google Shape;434;p56" descr="Google Shape;434;p5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21600" y="2460450"/>
            <a:ext cx="2304001" cy="282647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687" name="Google Shape;435;p56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688" name="Google Shape;436;p56" descr="Google Shape;436;p5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89" name="Google Shape;437;p56"/>
          <p:cNvSpPr txBox="1"/>
          <p:nvPr/>
        </p:nvSpPr>
        <p:spPr>
          <a:xfrm>
            <a:off x="113925" y="712949"/>
            <a:ext cx="9717000" cy="1462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Creare un sistema in cui la luce </a:t>
            </a:r>
          </a:p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si accende quando è buio</a:t>
            </a:r>
          </a:p>
        </p:txBody>
      </p:sp>
      <p:grpSp>
        <p:nvGrpSpPr>
          <p:cNvPr id="692" name="Google Shape;438;p56"/>
          <p:cNvGrpSpPr/>
          <p:nvPr/>
        </p:nvGrpSpPr>
        <p:grpSpPr>
          <a:xfrm>
            <a:off x="1208713" y="1791498"/>
            <a:ext cx="512103" cy="512104"/>
            <a:chOff x="0" y="0"/>
            <a:chExt cx="512102" cy="512102"/>
          </a:xfrm>
        </p:grpSpPr>
        <p:sp>
          <p:nvSpPr>
            <p:cNvPr id="690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91" name="1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695" name="Google Shape;439;p56"/>
          <p:cNvGrpSpPr/>
          <p:nvPr/>
        </p:nvGrpSpPr>
        <p:grpSpPr>
          <a:xfrm>
            <a:off x="4212337" y="1791498"/>
            <a:ext cx="512103" cy="512104"/>
            <a:chOff x="0" y="0"/>
            <a:chExt cx="512102" cy="512102"/>
          </a:xfrm>
        </p:grpSpPr>
        <p:sp>
          <p:nvSpPr>
            <p:cNvPr id="693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94" name="2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698" name="Google Shape;440;p56"/>
          <p:cNvGrpSpPr/>
          <p:nvPr/>
        </p:nvGrpSpPr>
        <p:grpSpPr>
          <a:xfrm>
            <a:off x="6981687" y="1791498"/>
            <a:ext cx="512103" cy="512104"/>
            <a:chOff x="0" y="0"/>
            <a:chExt cx="512102" cy="512102"/>
          </a:xfrm>
        </p:grpSpPr>
        <p:sp>
          <p:nvSpPr>
            <p:cNvPr id="696" name="Cerchio"/>
            <p:cNvSpPr/>
            <p:nvPr/>
          </p:nvSpPr>
          <p:spPr>
            <a:xfrm>
              <a:off x="0" y="0"/>
              <a:ext cx="512103" cy="512103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97" name="3"/>
            <p:cNvSpPr txBox="1"/>
            <p:nvPr/>
          </p:nvSpPr>
          <p:spPr>
            <a:xfrm>
              <a:off x="74995" y="56675"/>
              <a:ext cx="362112" cy="398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445;p57"/>
          <p:cNvSpPr txBox="1"/>
          <p:nvPr/>
        </p:nvSpPr>
        <p:spPr>
          <a:xfrm>
            <a:off x="-625376" y="329613"/>
            <a:ext cx="9144001" cy="45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701" name="Google Shape;446;p57" descr="Google Shape;446;p5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3475" y="2553648"/>
            <a:ext cx="4203625" cy="220745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702" name="Google Shape;447;p57" descr="Google Shape;447;p5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6545" y="2553648"/>
            <a:ext cx="4028607" cy="220745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703" name="Google Shape;448;p57" descr="Google Shape;448;p5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17924" y="5487799"/>
            <a:ext cx="1479302" cy="11616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6" name="Google Shape;449;p57"/>
          <p:cNvGrpSpPr/>
          <p:nvPr/>
        </p:nvGrpSpPr>
        <p:grpSpPr>
          <a:xfrm>
            <a:off x="1437324" y="4999625"/>
            <a:ext cx="2600170" cy="1367103"/>
            <a:chOff x="0" y="0"/>
            <a:chExt cx="2600169" cy="1367102"/>
          </a:xfrm>
        </p:grpSpPr>
        <p:sp>
          <p:nvSpPr>
            <p:cNvPr id="704" name="Forma"/>
            <p:cNvSpPr/>
            <p:nvPr/>
          </p:nvSpPr>
          <p:spPr>
            <a:xfrm>
              <a:off x="0" y="0"/>
              <a:ext cx="2600170" cy="1367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414" y="0"/>
                  </a:lnTo>
                  <a:lnTo>
                    <a:pt x="18414" y="12600"/>
                  </a:lnTo>
                  <a:lnTo>
                    <a:pt x="21600" y="19563"/>
                  </a:lnTo>
                  <a:lnTo>
                    <a:pt x="18414" y="18000"/>
                  </a:lnTo>
                  <a:lnTo>
                    <a:pt x="18414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705" name="When the light readings are high, the light is very dim."/>
            <p:cNvSpPr txBox="1"/>
            <p:nvPr/>
          </p:nvSpPr>
          <p:spPr>
            <a:xfrm>
              <a:off x="0" y="33326"/>
              <a:ext cx="2216702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Quando le letture della luce sono alte, la luce è molto debole. </a:t>
              </a:r>
            </a:p>
          </p:txBody>
        </p:sp>
      </p:grpSp>
      <p:grpSp>
        <p:nvGrpSpPr>
          <p:cNvPr id="709" name="Google Shape;450;p57"/>
          <p:cNvGrpSpPr/>
          <p:nvPr/>
        </p:nvGrpSpPr>
        <p:grpSpPr>
          <a:xfrm>
            <a:off x="5132391" y="4977550"/>
            <a:ext cx="3077237" cy="1367103"/>
            <a:chOff x="0" y="0"/>
            <a:chExt cx="3077236" cy="1367102"/>
          </a:xfrm>
        </p:grpSpPr>
        <p:sp>
          <p:nvSpPr>
            <p:cNvPr id="707" name="Forma"/>
            <p:cNvSpPr/>
            <p:nvPr/>
          </p:nvSpPr>
          <p:spPr>
            <a:xfrm>
              <a:off x="0" y="0"/>
              <a:ext cx="3077237" cy="1367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402" y="21600"/>
                  </a:lnTo>
                  <a:lnTo>
                    <a:pt x="2402" y="9000"/>
                  </a:lnTo>
                  <a:lnTo>
                    <a:pt x="0" y="10245"/>
                  </a:lnTo>
                  <a:lnTo>
                    <a:pt x="2402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708" name="When the light readings are low (when it’s dark), the light is very bright."/>
            <p:cNvSpPr txBox="1"/>
            <p:nvPr/>
          </p:nvSpPr>
          <p:spPr>
            <a:xfrm>
              <a:off x="342133" y="33326"/>
              <a:ext cx="2735103" cy="130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Quando le letture di luce sono basse (quando è buio), la luce è molto più forte.</a:t>
              </a:r>
            </a:p>
          </p:txBody>
        </p:sp>
      </p:grpSp>
      <p:sp>
        <p:nvSpPr>
          <p:cNvPr id="710" name="Google Shape;451;p57"/>
          <p:cNvSpPr txBox="1"/>
          <p:nvPr/>
        </p:nvSpPr>
        <p:spPr>
          <a:xfrm>
            <a:off x="6720850" y="-8425"/>
            <a:ext cx="2423102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711" name="Google Shape;452;p57" descr="Google Shape;452;p5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712" name="Google Shape;453;p57"/>
          <p:cNvSpPr txBox="1"/>
          <p:nvPr/>
        </p:nvSpPr>
        <p:spPr>
          <a:xfrm>
            <a:off x="113925" y="712949"/>
            <a:ext cx="9717000" cy="1462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Creare un sistema in cui la luce </a:t>
            </a:r>
          </a:p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si accende quando è buio</a:t>
            </a:r>
          </a:p>
        </p:txBody>
      </p:sp>
      <p:grpSp>
        <p:nvGrpSpPr>
          <p:cNvPr id="715" name="Google Shape;454;p57"/>
          <p:cNvGrpSpPr/>
          <p:nvPr/>
        </p:nvGrpSpPr>
        <p:grpSpPr>
          <a:xfrm>
            <a:off x="2874748" y="1912348"/>
            <a:ext cx="3394505" cy="480603"/>
            <a:chOff x="0" y="0"/>
            <a:chExt cx="3394503" cy="480602"/>
          </a:xfrm>
        </p:grpSpPr>
        <p:sp>
          <p:nvSpPr>
            <p:cNvPr id="713" name="Rettangolo arrotondato"/>
            <p:cNvSpPr/>
            <p:nvPr/>
          </p:nvSpPr>
          <p:spPr>
            <a:xfrm>
              <a:off x="-1" y="-1"/>
              <a:ext cx="3394505" cy="48060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714" name="Test your system"/>
            <p:cNvSpPr txBox="1"/>
            <p:nvPr/>
          </p:nvSpPr>
          <p:spPr>
            <a:xfrm>
              <a:off x="23459" y="9174"/>
              <a:ext cx="3347584" cy="462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Prova il tuo sistema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459;p58" descr="Google Shape;459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3450" y="2144888"/>
            <a:ext cx="619127" cy="561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18" name="Google Shape;460;p58" descr="Google Shape;460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1036" y="2144888"/>
            <a:ext cx="619127" cy="561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19" name="Google Shape;461;p58" descr="Google Shape;461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8644" y="2144888"/>
            <a:ext cx="619127" cy="561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20" name="Google Shape;462;p58" descr="Google Shape;462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3699" y="2144900"/>
            <a:ext cx="619127" cy="561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21" name="Google Shape;463;p58" descr="Google Shape;463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9824" y="2098625"/>
            <a:ext cx="619127" cy="561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22" name="Google Shape;464;p58" descr="Google Shape;464;p5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9880" y="2098625"/>
            <a:ext cx="619128" cy="56197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5" name="Google Shape;465;p58"/>
          <p:cNvGrpSpPr/>
          <p:nvPr/>
        </p:nvGrpSpPr>
        <p:grpSpPr>
          <a:xfrm>
            <a:off x="428898" y="2878475"/>
            <a:ext cx="2409003" cy="2499003"/>
            <a:chOff x="0" y="0"/>
            <a:chExt cx="2409001" cy="2499001"/>
          </a:xfrm>
        </p:grpSpPr>
        <p:sp>
          <p:nvSpPr>
            <p:cNvPr id="723" name="Rettangolo arrotondato"/>
            <p:cNvSpPr/>
            <p:nvPr/>
          </p:nvSpPr>
          <p:spPr>
            <a:xfrm>
              <a:off x="0" y="0"/>
              <a:ext cx="2409003" cy="249900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724" name="Can you explore how to use an Interval block to make the RGB LED flash?"/>
            <p:cNvSpPr txBox="1"/>
            <p:nvPr/>
          </p:nvSpPr>
          <p:spPr>
            <a:xfrm>
              <a:off x="117598" y="459574"/>
              <a:ext cx="2173806" cy="15798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Riesci ad utilizzare un blocco di </a:t>
              </a:r>
              <a:r>
                <a:rPr b="1"/>
                <a:t>intervallo </a:t>
              </a:r>
              <a:r>
                <a:t>per far lampeggiare il </a:t>
              </a:r>
              <a:r>
                <a:rPr b="1"/>
                <a:t>LED RGB</a:t>
              </a:r>
              <a:r>
                <a:t>?</a:t>
              </a:r>
            </a:p>
          </p:txBody>
        </p:sp>
      </p:grpSp>
      <p:grpSp>
        <p:nvGrpSpPr>
          <p:cNvPr id="728" name="Google Shape;466;p58"/>
          <p:cNvGrpSpPr/>
          <p:nvPr/>
        </p:nvGrpSpPr>
        <p:grpSpPr>
          <a:xfrm>
            <a:off x="5984049" y="2878475"/>
            <a:ext cx="2588402" cy="2499003"/>
            <a:chOff x="0" y="0"/>
            <a:chExt cx="2588401" cy="2499001"/>
          </a:xfrm>
        </p:grpSpPr>
        <p:sp>
          <p:nvSpPr>
            <p:cNvPr id="726" name="Rettangolo arrotondato"/>
            <p:cNvSpPr/>
            <p:nvPr/>
          </p:nvSpPr>
          <p:spPr>
            <a:xfrm>
              <a:off x="0" y="0"/>
              <a:ext cx="2588402" cy="249900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727" name="Can you find another behavior block which can be used to change the color of the RGB LED?"/>
            <p:cNvSpPr txBox="1"/>
            <p:nvPr/>
          </p:nvSpPr>
          <p:spPr>
            <a:xfrm>
              <a:off x="121991" y="40477"/>
              <a:ext cx="2344420" cy="2418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Riesci a trovare un altro blocco di </a:t>
              </a:r>
              <a:r>
                <a:rPr b="1"/>
                <a:t>comportamento </a:t>
              </a:r>
              <a:r>
                <a:t>che può essere utilizzato per cambiare il colore del </a:t>
              </a:r>
              <a:r>
                <a:rPr b="1"/>
                <a:t>LED RGB</a:t>
              </a:r>
              <a:r>
                <a:t>?</a:t>
              </a:r>
            </a:p>
          </p:txBody>
        </p:sp>
      </p:grpSp>
      <p:grpSp>
        <p:nvGrpSpPr>
          <p:cNvPr id="731" name="Google Shape;467;p58"/>
          <p:cNvGrpSpPr/>
          <p:nvPr/>
        </p:nvGrpSpPr>
        <p:grpSpPr>
          <a:xfrm>
            <a:off x="3054824" y="2878475"/>
            <a:ext cx="2712302" cy="2499003"/>
            <a:chOff x="0" y="0"/>
            <a:chExt cx="2712301" cy="2499001"/>
          </a:xfrm>
        </p:grpSpPr>
        <p:sp>
          <p:nvSpPr>
            <p:cNvPr id="729" name="Rettangolo arrotondato"/>
            <p:cNvSpPr/>
            <p:nvPr/>
          </p:nvSpPr>
          <p:spPr>
            <a:xfrm>
              <a:off x="0" y="0"/>
              <a:ext cx="2712302" cy="249900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730" name="Can you use the Cycle Brightness block to alter the brightness of the RGB LED?"/>
            <p:cNvSpPr txBox="1"/>
            <p:nvPr/>
          </p:nvSpPr>
          <p:spPr>
            <a:xfrm>
              <a:off x="121991" y="319877"/>
              <a:ext cx="2468320" cy="1859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Riesci ad utilizzare il blocco </a:t>
              </a:r>
              <a:r>
                <a:rPr b="1"/>
                <a:t>Cycle Brightness </a:t>
              </a:r>
              <a:r>
                <a:t>per modificare la luminosità del </a:t>
              </a:r>
              <a:r>
                <a:rPr b="1"/>
                <a:t>LED RGB</a:t>
              </a:r>
              <a:r>
                <a:t>?</a:t>
              </a:r>
            </a:p>
          </p:txBody>
        </p:sp>
      </p:grpSp>
      <p:sp>
        <p:nvSpPr>
          <p:cNvPr id="732" name="Google Shape;468;p58"/>
          <p:cNvSpPr txBox="1"/>
          <p:nvPr/>
        </p:nvSpPr>
        <p:spPr>
          <a:xfrm>
            <a:off x="4598364" y="33388"/>
            <a:ext cx="4634387" cy="563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Sfide al peperoncino </a:t>
            </a:r>
          </a:p>
        </p:txBody>
      </p:sp>
      <p:pic>
        <p:nvPicPr>
          <p:cNvPr id="733" name="Google Shape;469;p58" descr="Google Shape;469;p5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734" name="Google Shape;470;p58"/>
          <p:cNvSpPr txBox="1"/>
          <p:nvPr/>
        </p:nvSpPr>
        <p:spPr>
          <a:xfrm>
            <a:off x="-3251" y="688926"/>
            <a:ext cx="6765602" cy="640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 anchor="ctr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Scegli una sfida di estensione!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475;p59"/>
          <p:cNvSpPr/>
          <p:nvPr/>
        </p:nvSpPr>
        <p:spPr>
          <a:xfrm>
            <a:off x="1455948" y="3826550"/>
            <a:ext cx="3517734" cy="215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436" y="0"/>
                </a:lnTo>
                <a:lnTo>
                  <a:pt x="18436" y="3600"/>
                </a:lnTo>
                <a:lnTo>
                  <a:pt x="21600" y="9391"/>
                </a:lnTo>
                <a:lnTo>
                  <a:pt x="18436" y="9000"/>
                </a:lnTo>
                <a:lnTo>
                  <a:pt x="18436" y="21600"/>
                </a:lnTo>
                <a:lnTo>
                  <a:pt x="0" y="21600"/>
                </a:lnTo>
                <a:lnTo>
                  <a:pt x="0" y="3600"/>
                </a:lnTo>
                <a:close/>
              </a:path>
            </a:pathLst>
          </a:custGeom>
          <a:solidFill>
            <a:srgbClr val="FFCC66"/>
          </a:solidFill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7" name="Google Shape;476;p59"/>
          <p:cNvSpPr txBox="1"/>
          <p:nvPr/>
        </p:nvSpPr>
        <p:spPr>
          <a:xfrm>
            <a:off x="1446199" y="4127324"/>
            <a:ext cx="2717702" cy="128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Riesci a disegnare il tuo sistema?</a:t>
            </a:r>
          </a:p>
        </p:txBody>
      </p:sp>
      <p:grpSp>
        <p:nvGrpSpPr>
          <p:cNvPr id="740" name="Google Shape;477;p59"/>
          <p:cNvGrpSpPr/>
          <p:nvPr/>
        </p:nvGrpSpPr>
        <p:grpSpPr>
          <a:xfrm>
            <a:off x="3009817" y="1289448"/>
            <a:ext cx="3775760" cy="2056203"/>
            <a:chOff x="0" y="0"/>
            <a:chExt cx="3775759" cy="2056202"/>
          </a:xfrm>
        </p:grpSpPr>
        <p:sp>
          <p:nvSpPr>
            <p:cNvPr id="738" name="Forma"/>
            <p:cNvSpPr/>
            <p:nvPr/>
          </p:nvSpPr>
          <p:spPr>
            <a:xfrm>
              <a:off x="0" y="-1"/>
              <a:ext cx="3775760" cy="205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4424" y="21600"/>
                  </a:lnTo>
                  <a:lnTo>
                    <a:pt x="4424" y="9000"/>
                  </a:lnTo>
                  <a:lnTo>
                    <a:pt x="0" y="7892"/>
                  </a:lnTo>
                  <a:lnTo>
                    <a:pt x="4424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739" name="What have you learned today?"/>
            <p:cNvSpPr txBox="1"/>
            <p:nvPr/>
          </p:nvSpPr>
          <p:spPr>
            <a:xfrm>
              <a:off x="773357" y="479475"/>
              <a:ext cx="3002402" cy="109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3" tIns="91423" rIns="91423" bIns="91423" numCol="1" anchor="ctr">
              <a:spAutoFit/>
            </a:bodyPr>
            <a:lstStyle>
              <a:lvl1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Cosa hai imparato oggi?</a:t>
              </a:r>
            </a:p>
          </p:txBody>
        </p:sp>
      </p:grpSp>
      <p:pic>
        <p:nvPicPr>
          <p:cNvPr id="741" name="Google Shape;478;p59" descr="Google Shape;478;p5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375" y="1108050"/>
            <a:ext cx="2264086" cy="19195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2" name="Google Shape;479;p59" descr="Google Shape;479;p5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6148" y="4023645"/>
            <a:ext cx="2264078" cy="17568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Google Shape;481;p59" descr="Google Shape;481;p5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DFDFD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FDFD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FDFD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